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8" r:id="rId4"/>
    <p:sldId id="259" r:id="rId5"/>
    <p:sldId id="258" r:id="rId6"/>
    <p:sldId id="260" r:id="rId7"/>
    <p:sldId id="261" r:id="rId8"/>
    <p:sldId id="262" r:id="rId9"/>
    <p:sldId id="310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311" r:id="rId19"/>
    <p:sldId id="312" r:id="rId20"/>
    <p:sldId id="272" r:id="rId21"/>
    <p:sldId id="273" r:id="rId22"/>
    <p:sldId id="274" r:id="rId23"/>
    <p:sldId id="275" r:id="rId24"/>
    <p:sldId id="276" r:id="rId25"/>
    <p:sldId id="309" r:id="rId26"/>
    <p:sldId id="313" r:id="rId27"/>
    <p:sldId id="277" r:id="rId28"/>
    <p:sldId id="278" r:id="rId29"/>
    <p:sldId id="279" r:id="rId30"/>
    <p:sldId id="314" r:id="rId31"/>
    <p:sldId id="283" r:id="rId32"/>
    <p:sldId id="303" r:id="rId33"/>
    <p:sldId id="316" r:id="rId34"/>
    <p:sldId id="304" r:id="rId35"/>
    <p:sldId id="315" r:id="rId36"/>
    <p:sldId id="280" r:id="rId37"/>
    <p:sldId id="281" r:id="rId38"/>
    <p:sldId id="282" r:id="rId39"/>
    <p:sldId id="317" r:id="rId40"/>
    <p:sldId id="284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5" r:id="rId59"/>
    <p:sldId id="307" r:id="rId60"/>
    <p:sldId id="306" r:id="rId61"/>
    <p:sldId id="308" r:id="rId62"/>
    <p:sldId id="320" r:id="rId63"/>
    <p:sldId id="319" r:id="rId64"/>
    <p:sldId id="318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67359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60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56711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947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14474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20056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33934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08531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20082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6535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38780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2068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0085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9002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60152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0957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6221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DDBC784-D681-4EC2-A173-4FBA948A45D2}" type="datetimeFigureOut">
              <a:rPr lang="th-TH" smtClean="0"/>
              <a:t>27/04/63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739741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0A3798F-F1B2-44BC-AA60-9287A4BC5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266958"/>
            <a:ext cx="2904124" cy="4528457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DS 532 Text Analysis</a:t>
            </a:r>
            <a:endParaRPr lang="th-TH" dirty="0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7492A-FB78-4BDC-89AF-443E92843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en-US" dirty="0" err="1"/>
              <a:t>Praram</a:t>
            </a:r>
            <a:r>
              <a:rPr lang="en-US" dirty="0"/>
              <a:t> 9 Hospital Bangkok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8100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8E2C-2C58-4687-B6B8-5FF1FAD3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Import Utilities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4C6B9-BEA8-4595-8DA0-8EBAF4E20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2" t="31944" r="66250" b="53472"/>
          <a:stretch/>
        </p:blipFill>
        <p:spPr>
          <a:xfrm>
            <a:off x="942975" y="1880906"/>
            <a:ext cx="3162300" cy="1000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D3E84C-37BB-4A25-A607-5D04F5AA9B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2" t="25417" r="22266" b="18889"/>
          <a:stretch/>
        </p:blipFill>
        <p:spPr>
          <a:xfrm>
            <a:off x="942975" y="2943226"/>
            <a:ext cx="8524875" cy="38195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DB7C-EE8C-4978-9FC5-0ED8138B19EE}"/>
              </a:ext>
            </a:extLst>
          </p:cNvPr>
          <p:cNvSpPr txBox="1">
            <a:spLocks/>
          </p:cNvSpPr>
          <p:nvPr/>
        </p:nvSpPr>
        <p:spPr>
          <a:xfrm>
            <a:off x="4385899" y="1915443"/>
            <a:ext cx="6524623" cy="1091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1.</a:t>
            </a:r>
            <a:r>
              <a:rPr lang="th-TH" sz="2400" b="1" dirty="0">
                <a:solidFill>
                  <a:schemeClr val="tx1"/>
                </a:solidFill>
              </a:rPr>
              <a:t>นับจำนวนคอมเม้นท์ที่ได้ ใน</a:t>
            </a:r>
            <a:r>
              <a:rPr lang="th-TH" sz="2400" b="1" dirty="0" err="1">
                <a:solidFill>
                  <a:schemeClr val="tx1"/>
                </a:solidFill>
              </a:rPr>
              <a:t>ที่นี้</a:t>
            </a:r>
            <a:r>
              <a:rPr lang="th-TH" sz="2400" b="1" dirty="0">
                <a:solidFill>
                  <a:schemeClr val="tx1"/>
                </a:solidFill>
              </a:rPr>
              <a:t>คือ </a:t>
            </a:r>
            <a:r>
              <a:rPr lang="en-US" sz="2000" b="1" dirty="0">
                <a:solidFill>
                  <a:schemeClr val="tx1"/>
                </a:solidFill>
              </a:rPr>
              <a:t>98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th-TH" sz="2400" b="1" dirty="0">
                <a:solidFill>
                  <a:schemeClr val="tx1"/>
                </a:solidFill>
              </a:rPr>
              <a:t>คอมเม้นท์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2. </a:t>
            </a:r>
            <a:r>
              <a:rPr lang="th-TH" sz="2400" b="1" dirty="0">
                <a:solidFill>
                  <a:schemeClr val="tx1"/>
                </a:solidFill>
              </a:rPr>
              <a:t>เรียกดูข้อมูล </a:t>
            </a:r>
            <a:r>
              <a:rPr lang="en-US" sz="2000" b="1" dirty="0">
                <a:solidFill>
                  <a:schemeClr val="tx1"/>
                </a:solidFill>
              </a:rPr>
              <a:t>10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th-TH" sz="2400" b="1" dirty="0">
                <a:solidFill>
                  <a:schemeClr val="tx1"/>
                </a:solidFill>
              </a:rPr>
              <a:t>แถวแรกได้ข้อมูลดังนี้</a:t>
            </a:r>
            <a:endParaRPr lang="en-US" sz="2400" b="1" dirty="0">
              <a:solidFill>
                <a:schemeClr val="tx1"/>
              </a:solidFill>
            </a:endParaRPr>
          </a:p>
          <a:p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716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1A48-1FB9-4CB3-893D-1CA05CDB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Import Utilities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04305-E4EE-4851-9F66-C0A667600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32639" r="12421" b="44861"/>
          <a:stretch/>
        </p:blipFill>
        <p:spPr>
          <a:xfrm>
            <a:off x="646111" y="2972948"/>
            <a:ext cx="10031415" cy="1543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DBC040-99CF-4791-B798-958773B0A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50000" r="53047" b="43055"/>
          <a:stretch/>
        </p:blipFill>
        <p:spPr>
          <a:xfrm>
            <a:off x="646111" y="5521566"/>
            <a:ext cx="5078415" cy="47625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9915624-DAF3-4B64-B494-439510C65FB3}"/>
              </a:ext>
            </a:extLst>
          </p:cNvPr>
          <p:cNvSpPr txBox="1">
            <a:spLocks/>
          </p:cNvSpPr>
          <p:nvPr/>
        </p:nvSpPr>
        <p:spPr>
          <a:xfrm>
            <a:off x="646111" y="1967381"/>
            <a:ext cx="6524623" cy="1091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ทำการเขียนโค้ด </a:t>
            </a:r>
            <a:r>
              <a:rPr lang="en-US" sz="2400" b="1" dirty="0">
                <a:solidFill>
                  <a:schemeClr val="tx1"/>
                </a:solidFill>
              </a:rPr>
              <a:t>Mount Drive </a:t>
            </a:r>
            <a:r>
              <a:rPr lang="th-TH" sz="2400" b="1" dirty="0">
                <a:solidFill>
                  <a:schemeClr val="tx1"/>
                </a:solidFill>
              </a:rPr>
              <a:t>เพื่อเข้าถึงโฟลเดอร์ที่จัดเก็บไฟล์ คอมเม้นท์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C4EBAA-F8E9-4B42-BD1F-2D197B33336D}"/>
              </a:ext>
            </a:extLst>
          </p:cNvPr>
          <p:cNvSpPr txBox="1">
            <a:spLocks/>
          </p:cNvSpPr>
          <p:nvPr/>
        </p:nvSpPr>
        <p:spPr>
          <a:xfrm>
            <a:off x="646111" y="4685114"/>
            <a:ext cx="6524623" cy="6392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สำรองข้อมูลคอมเม้นท์โรงพยาบาล</a:t>
            </a:r>
          </a:p>
        </p:txBody>
      </p:sp>
    </p:spTree>
    <p:extLst>
      <p:ext uri="{BB962C8B-B14F-4D97-AF65-F5344CB8AC3E}">
        <p14:creationId xmlns:p14="http://schemas.microsoft.com/office/powerpoint/2010/main" val="273819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8E2C-2C58-4687-B6B8-5FF1FAD3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0782"/>
          </a:xfrm>
        </p:spPr>
        <p:txBody>
          <a:bodyPr/>
          <a:lstStyle/>
          <a:p>
            <a:r>
              <a:rPr lang="en-US" sz="3600" dirty="0"/>
              <a:t>Read Data</a:t>
            </a:r>
            <a:endParaRPr lang="th-TH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BCF40-570C-4483-819F-8D096DB41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58611" r="57969" b="32222"/>
          <a:stretch/>
        </p:blipFill>
        <p:spPr>
          <a:xfrm>
            <a:off x="731836" y="1464607"/>
            <a:ext cx="4478340" cy="6286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12A156-A871-4BBF-AC13-7A158E7C069D}"/>
              </a:ext>
            </a:extLst>
          </p:cNvPr>
          <p:cNvSpPr txBox="1">
            <a:spLocks/>
          </p:cNvSpPr>
          <p:nvPr/>
        </p:nvSpPr>
        <p:spPr>
          <a:xfrm>
            <a:off x="646111" y="2548218"/>
            <a:ext cx="9404723" cy="8807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Sentence Tokenize</a:t>
            </a:r>
            <a:endParaRPr lang="th-TH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528A5-42BA-4F55-886D-E2AF85F966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5" t="34584" r="51093" b="22083"/>
          <a:stretch/>
        </p:blipFill>
        <p:spPr>
          <a:xfrm>
            <a:off x="731836" y="3433481"/>
            <a:ext cx="5429250" cy="29718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C9CAB8D-2A55-418B-A911-0D2B2809DDAB}"/>
              </a:ext>
            </a:extLst>
          </p:cNvPr>
          <p:cNvSpPr txBox="1">
            <a:spLocks/>
          </p:cNvSpPr>
          <p:nvPr/>
        </p:nvSpPr>
        <p:spPr>
          <a:xfrm>
            <a:off x="5348472" y="1547636"/>
            <a:ext cx="6524623" cy="1091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อ่านข้อมูลคอมเม้นท์โรงพยาบาลไฟล์ </a:t>
            </a:r>
            <a:r>
              <a:rPr lang="en-US" sz="2400" b="1" dirty="0">
                <a:solidFill>
                  <a:schemeClr val="tx1"/>
                </a:solidFill>
              </a:rPr>
              <a:t>CSV </a:t>
            </a:r>
            <a:r>
              <a:rPr lang="th-TH" sz="2400" b="1" dirty="0">
                <a:solidFill>
                  <a:schemeClr val="tx1"/>
                </a:solidFill>
              </a:rPr>
              <a:t>จากไฟล์ที่จัดเก็บใน</a:t>
            </a:r>
            <a:r>
              <a:rPr lang="en-US" sz="2400" b="1" dirty="0">
                <a:solidFill>
                  <a:schemeClr val="tx1"/>
                </a:solidFill>
              </a:rPr>
              <a:t> drive</a:t>
            </a:r>
            <a:endParaRPr lang="th-TH" sz="2400" b="1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33A9CB-E4FD-4A9A-964A-8E0360ACA162}"/>
              </a:ext>
            </a:extLst>
          </p:cNvPr>
          <p:cNvSpPr txBox="1">
            <a:spLocks/>
          </p:cNvSpPr>
          <p:nvPr/>
        </p:nvSpPr>
        <p:spPr>
          <a:xfrm>
            <a:off x="6576797" y="3552474"/>
            <a:ext cx="4478341" cy="1091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ติดตั้ง </a:t>
            </a:r>
            <a:r>
              <a:rPr lang="en-US" sz="2400" b="1" dirty="0">
                <a:solidFill>
                  <a:schemeClr val="tx1"/>
                </a:solidFill>
              </a:rPr>
              <a:t>Library </a:t>
            </a:r>
            <a:r>
              <a:rPr lang="th-TH" sz="2400" b="1" dirty="0">
                <a:solidFill>
                  <a:schemeClr val="tx1"/>
                </a:solidFill>
              </a:rPr>
              <a:t>ที่จำเป็นสำหรับการตัดคำ</a:t>
            </a:r>
          </a:p>
        </p:txBody>
      </p:sp>
    </p:spTree>
    <p:extLst>
      <p:ext uri="{BB962C8B-B14F-4D97-AF65-F5344CB8AC3E}">
        <p14:creationId xmlns:p14="http://schemas.microsoft.com/office/powerpoint/2010/main" val="1027630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1A48-1FB9-4CB3-893D-1CA05CDB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5057"/>
          </a:xfrm>
        </p:spPr>
        <p:txBody>
          <a:bodyPr/>
          <a:lstStyle/>
          <a:p>
            <a:r>
              <a:rPr lang="en-US" b="1" dirty="0"/>
              <a:t>Sentence-level sentiment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0D3F5-8E5B-4176-B982-EEB69169F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" t="55972" r="54205" b="38333"/>
          <a:stretch/>
        </p:blipFill>
        <p:spPr>
          <a:xfrm>
            <a:off x="276225" y="4965481"/>
            <a:ext cx="5819775" cy="452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A40BFB-57F0-4E0B-98F4-0A5476AEE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t="40000" r="47735" b="20139"/>
          <a:stretch/>
        </p:blipFill>
        <p:spPr>
          <a:xfrm>
            <a:off x="276225" y="2231806"/>
            <a:ext cx="5819775" cy="27336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B42E7B6-A066-43AA-84CD-292804A83027}"/>
              </a:ext>
            </a:extLst>
          </p:cNvPr>
          <p:cNvSpPr txBox="1">
            <a:spLocks/>
          </p:cNvSpPr>
          <p:nvPr/>
        </p:nvSpPr>
        <p:spPr>
          <a:xfrm>
            <a:off x="6513735" y="2277321"/>
            <a:ext cx="4478341" cy="16535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ติดตั้ง </a:t>
            </a:r>
            <a:r>
              <a:rPr lang="en-US" sz="2400" b="1" dirty="0">
                <a:solidFill>
                  <a:schemeClr val="tx1"/>
                </a:solidFill>
              </a:rPr>
              <a:t>library</a:t>
            </a:r>
            <a:r>
              <a:rPr lang="th-TH" sz="2400" b="1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module </a:t>
            </a:r>
            <a:r>
              <a:rPr lang="th-TH" sz="2400" b="1" dirty="0">
                <a:solidFill>
                  <a:schemeClr val="tx1"/>
                </a:solidFill>
              </a:rPr>
              <a:t>ที่ช่วยในการประมวลภาษามนุษย์ วิเคราะห์ความรู้สึก</a:t>
            </a:r>
            <a:endParaRPr lang="en-US" sz="2400" b="1" dirty="0">
              <a:solidFill>
                <a:schemeClr val="tx1"/>
              </a:solidFill>
            </a:endParaRPr>
          </a:p>
          <a:p>
            <a:endParaRPr lang="th-TH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8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8E2C-2C58-4687-B6B8-5FF1FAD3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Sentence-level sentiment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25B2E-865D-4B85-8932-A65A1D84E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" t="61529" r="57486" b="5416"/>
          <a:stretch/>
        </p:blipFill>
        <p:spPr>
          <a:xfrm>
            <a:off x="727258" y="1988823"/>
            <a:ext cx="4621214" cy="22669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297B3B-2AD1-4B4D-BAFE-09958FDBE062}"/>
              </a:ext>
            </a:extLst>
          </p:cNvPr>
          <p:cNvSpPr txBox="1">
            <a:spLocks/>
          </p:cNvSpPr>
          <p:nvPr/>
        </p:nvSpPr>
        <p:spPr>
          <a:xfrm>
            <a:off x="5927835" y="2066199"/>
            <a:ext cx="4478341" cy="20538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สร้างฟังก์ชัน (</a:t>
            </a:r>
            <a:r>
              <a:rPr lang="en-US" sz="2400" b="1" dirty="0">
                <a:solidFill>
                  <a:schemeClr val="tx1"/>
                </a:solidFill>
              </a:rPr>
              <a:t>Function)</a:t>
            </a:r>
            <a:r>
              <a:rPr lang="th-TH" sz="2400" b="1" dirty="0">
                <a:solidFill>
                  <a:schemeClr val="tx1"/>
                </a:solidFill>
              </a:rPr>
              <a:t> ทำนายความรู้สึกจากความคิดเห็นของคนไข้ </a:t>
            </a:r>
            <a:endParaRPr lang="en-US" sz="2400" b="1" dirty="0">
              <a:solidFill>
                <a:schemeClr val="tx1"/>
              </a:solidFill>
            </a:endParaRPr>
          </a:p>
          <a:p>
            <a:endParaRPr lang="en-US" sz="2400" b="1" dirty="0">
              <a:solidFill>
                <a:schemeClr val="tx1"/>
              </a:solidFill>
            </a:endParaRPr>
          </a:p>
          <a:p>
            <a:endParaRPr lang="th-TH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087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8AEED-BF35-4800-8905-7B3D9C58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7503"/>
          </a:xfrm>
        </p:spPr>
        <p:txBody>
          <a:bodyPr/>
          <a:lstStyle/>
          <a:p>
            <a:r>
              <a:rPr lang="en-US" dirty="0"/>
              <a:t>Parse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E4FBA-4B26-41AE-8F94-BB5A1E1AF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50000" r="45234" b="18750"/>
          <a:stretch/>
        </p:blipFill>
        <p:spPr>
          <a:xfrm>
            <a:off x="646107" y="4130568"/>
            <a:ext cx="8926957" cy="2572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C67EF0-D7A9-4CEA-A5B8-4BD40B8C8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35278" r="45234" b="44300"/>
          <a:stretch/>
        </p:blipFill>
        <p:spPr>
          <a:xfrm>
            <a:off x="646108" y="2438070"/>
            <a:ext cx="8930795" cy="16819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8CADDE-4B48-4A46-8BC2-0C38C8C37807}"/>
              </a:ext>
            </a:extLst>
          </p:cNvPr>
          <p:cNvSpPr txBox="1">
            <a:spLocks/>
          </p:cNvSpPr>
          <p:nvPr/>
        </p:nvSpPr>
        <p:spPr>
          <a:xfrm>
            <a:off x="646107" y="1559777"/>
            <a:ext cx="4478341" cy="6368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ติดตั้ง </a:t>
            </a:r>
            <a:r>
              <a:rPr lang="en-US" sz="2400" b="1" dirty="0">
                <a:solidFill>
                  <a:schemeClr val="tx1"/>
                </a:solidFill>
              </a:rPr>
              <a:t>Library </a:t>
            </a:r>
            <a:r>
              <a:rPr lang="th-TH" sz="2400" b="1" dirty="0">
                <a:solidFill>
                  <a:schemeClr val="tx1"/>
                </a:solidFill>
              </a:rPr>
              <a:t>เพื่อตัดคำ</a:t>
            </a:r>
            <a:endParaRPr lang="en-US" sz="2400" b="1" dirty="0">
              <a:solidFill>
                <a:schemeClr val="tx1"/>
              </a:solidFill>
            </a:endParaRPr>
          </a:p>
          <a:p>
            <a:endParaRPr lang="en-US" sz="2400" b="1" dirty="0">
              <a:solidFill>
                <a:schemeClr val="tx1"/>
              </a:solidFill>
            </a:endParaRPr>
          </a:p>
          <a:p>
            <a:endParaRPr lang="th-TH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529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9034"/>
          </a:xfrm>
        </p:spPr>
        <p:txBody>
          <a:bodyPr/>
          <a:lstStyle/>
          <a:p>
            <a:r>
              <a:rPr lang="en-US" dirty="0"/>
              <a:t>Extract Noun Phrase</a:t>
            </a:r>
            <a:br>
              <a:rPr lang="en-US" dirty="0"/>
            </a:b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49675-AB82-4780-A8DE-319CA6D2E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9" t="41389" r="54141" b="16111"/>
          <a:stretch/>
        </p:blipFill>
        <p:spPr>
          <a:xfrm>
            <a:off x="646111" y="2554341"/>
            <a:ext cx="7236648" cy="38833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92C8B1-4372-4898-B436-B2E5AC923B19}"/>
              </a:ext>
            </a:extLst>
          </p:cNvPr>
          <p:cNvSpPr txBox="1">
            <a:spLocks/>
          </p:cNvSpPr>
          <p:nvPr/>
        </p:nvSpPr>
        <p:spPr>
          <a:xfrm>
            <a:off x="646111" y="1735306"/>
            <a:ext cx="8718611" cy="8190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สร้างฟังก์ชัน (</a:t>
            </a:r>
            <a:r>
              <a:rPr lang="en-US" sz="2400" b="1" dirty="0">
                <a:solidFill>
                  <a:schemeClr val="tx1"/>
                </a:solidFill>
              </a:rPr>
              <a:t>Function)</a:t>
            </a:r>
            <a:r>
              <a:rPr lang="th-TH" sz="2400" b="1" dirty="0">
                <a:solidFill>
                  <a:schemeClr val="tx1"/>
                </a:solidFill>
              </a:rPr>
              <a:t> เพื่อสกัดเฉพาะคำ </a:t>
            </a:r>
            <a:r>
              <a:rPr lang="en-US" sz="2400" b="1" dirty="0">
                <a:solidFill>
                  <a:schemeClr val="tx1"/>
                </a:solidFill>
              </a:rPr>
              <a:t>noun </a:t>
            </a:r>
            <a:r>
              <a:rPr lang="th-TH" sz="2400" b="1" dirty="0">
                <a:solidFill>
                  <a:schemeClr val="tx1"/>
                </a:solidFill>
              </a:rPr>
              <a:t>หรือ </a:t>
            </a:r>
            <a:r>
              <a:rPr lang="en-US" sz="2400" b="1" dirty="0">
                <a:solidFill>
                  <a:schemeClr val="tx1"/>
                </a:solidFill>
              </a:rPr>
              <a:t>pronoun </a:t>
            </a:r>
            <a:r>
              <a:rPr lang="th-TH" sz="2400" b="1" dirty="0">
                <a:solidFill>
                  <a:schemeClr val="tx1"/>
                </a:solidFill>
              </a:rPr>
              <a:t>เป็นคำหลัก</a:t>
            </a:r>
            <a:endParaRPr lang="en-US" sz="2400" b="1" dirty="0">
              <a:solidFill>
                <a:schemeClr val="tx1"/>
              </a:solidFill>
            </a:endParaRPr>
          </a:p>
          <a:p>
            <a:endParaRPr lang="en-US" sz="2400" b="1" dirty="0">
              <a:solidFill>
                <a:schemeClr val="tx1"/>
              </a:solidFill>
            </a:endParaRPr>
          </a:p>
          <a:p>
            <a:endParaRPr lang="en-US" sz="2400" b="1" dirty="0">
              <a:solidFill>
                <a:schemeClr val="tx1"/>
              </a:solidFill>
            </a:endParaRPr>
          </a:p>
          <a:p>
            <a:endParaRPr lang="th-TH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282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Information into </a:t>
            </a:r>
            <a:r>
              <a:rPr lang="en-US" dirty="0" err="1"/>
              <a:t>DataFrame</a:t>
            </a:r>
            <a:br>
              <a:rPr lang="en-US" dirty="0"/>
            </a:b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5BF56-3FD4-4FC9-97E3-C003128C2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8" t="36111" r="55938" b="49964"/>
          <a:stretch/>
        </p:blipFill>
        <p:spPr>
          <a:xfrm>
            <a:off x="646111" y="2483396"/>
            <a:ext cx="7779693" cy="152930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93C035F-3F8E-473B-9510-F3F5C8621190}"/>
              </a:ext>
            </a:extLst>
          </p:cNvPr>
          <p:cNvSpPr txBox="1">
            <a:spLocks/>
          </p:cNvSpPr>
          <p:nvPr/>
        </p:nvSpPr>
        <p:spPr>
          <a:xfrm>
            <a:off x="646111" y="1735307"/>
            <a:ext cx="8718611" cy="6295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ใส่ข้อมูลที่ได้จากขั้นตอนก่อนหน้าเข้าไปใน </a:t>
            </a:r>
            <a:r>
              <a:rPr lang="en-US" sz="2400" b="1" dirty="0" err="1">
                <a:solidFill>
                  <a:schemeClr val="tx1"/>
                </a:solidFill>
              </a:rPr>
              <a:t>DataFrame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th-TH" sz="2400" b="1" dirty="0">
                <a:solidFill>
                  <a:schemeClr val="tx1"/>
                </a:solidFill>
              </a:rPr>
              <a:t>ใหม่ที่ชื่อ </a:t>
            </a:r>
            <a:r>
              <a:rPr lang="en-US" sz="2400" b="1" dirty="0">
                <a:solidFill>
                  <a:schemeClr val="tx1"/>
                </a:solidFill>
              </a:rPr>
              <a:t>df</a:t>
            </a:r>
          </a:p>
        </p:txBody>
      </p:sp>
    </p:spTree>
    <p:extLst>
      <p:ext uri="{BB962C8B-B14F-4D97-AF65-F5344CB8AC3E}">
        <p14:creationId xmlns:p14="http://schemas.microsoft.com/office/powerpoint/2010/main" val="3881253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CD7F-5331-45A8-92BB-5EA0B07D2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Information into </a:t>
            </a:r>
            <a:r>
              <a:rPr lang="en-US" dirty="0" err="1"/>
              <a:t>DataFrame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7515A-FF06-422C-8806-94B5B863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30140" r="30469" b="14166"/>
          <a:stretch/>
        </p:blipFill>
        <p:spPr>
          <a:xfrm>
            <a:off x="646111" y="2371725"/>
            <a:ext cx="7831140" cy="38195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8334793-FBDE-402A-B15F-DED2F11080BF}"/>
              </a:ext>
            </a:extLst>
          </p:cNvPr>
          <p:cNvSpPr txBox="1">
            <a:spLocks/>
          </p:cNvSpPr>
          <p:nvPr/>
        </p:nvSpPr>
        <p:spPr>
          <a:xfrm>
            <a:off x="646111" y="1735307"/>
            <a:ext cx="8718611" cy="6295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ผลลัพธ์ที่ได้จาก </a:t>
            </a:r>
            <a:r>
              <a:rPr lang="en-US" sz="2400" b="1" dirty="0">
                <a:solidFill>
                  <a:schemeClr val="tx1"/>
                </a:solidFill>
              </a:rPr>
              <a:t>df 10 </a:t>
            </a:r>
            <a:r>
              <a:rPr lang="th-TH" sz="2400" b="1" dirty="0">
                <a:solidFill>
                  <a:schemeClr val="tx1"/>
                </a:solidFill>
              </a:rPr>
              <a:t>แถวแรก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082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D3CB5-A5D0-459C-BB2F-7868CBDF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Information into </a:t>
            </a:r>
            <a:r>
              <a:rPr lang="en-US" dirty="0" err="1"/>
              <a:t>DataFrame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D3D67-7D34-4E0D-9242-23751B8C2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9" t="51667" r="50782" b="36111"/>
          <a:stretch/>
        </p:blipFill>
        <p:spPr>
          <a:xfrm>
            <a:off x="788604" y="2686051"/>
            <a:ext cx="7555295" cy="115428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AE34856-977B-4ED8-B041-BC110ED23C56}"/>
              </a:ext>
            </a:extLst>
          </p:cNvPr>
          <p:cNvSpPr txBox="1">
            <a:spLocks/>
          </p:cNvSpPr>
          <p:nvPr/>
        </p:nvSpPr>
        <p:spPr>
          <a:xfrm>
            <a:off x="646111" y="1735306"/>
            <a:ext cx="8718611" cy="7888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ทำความสะอาด </a:t>
            </a:r>
            <a:r>
              <a:rPr lang="en-US" sz="2400" b="1" dirty="0">
                <a:solidFill>
                  <a:schemeClr val="tx1"/>
                </a:solidFill>
              </a:rPr>
              <a:t>sentences </a:t>
            </a:r>
            <a:r>
              <a:rPr lang="th-TH" sz="2400" b="1" dirty="0">
                <a:solidFill>
                  <a:schemeClr val="tx1"/>
                </a:solidFill>
              </a:rPr>
              <a:t>และ </a:t>
            </a:r>
            <a:r>
              <a:rPr lang="en-US" sz="2400" b="1" dirty="0">
                <a:solidFill>
                  <a:schemeClr val="tx1"/>
                </a:solidFill>
              </a:rPr>
              <a:t>sentiments </a:t>
            </a:r>
            <a:r>
              <a:rPr lang="th-TH" sz="2400" b="1" dirty="0">
                <a:solidFill>
                  <a:schemeClr val="tx1"/>
                </a:solidFill>
              </a:rPr>
              <a:t>เพิ่มอีกนิดหน่อย</a:t>
            </a:r>
            <a:endParaRPr lang="en-US" sz="2400" b="1" dirty="0">
              <a:solidFill>
                <a:schemeClr val="tx1"/>
              </a:solidFill>
            </a:endParaRPr>
          </a:p>
          <a:p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13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A261-421B-47D3-9B44-CB6C6232B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7922"/>
          </a:xfrm>
        </p:spPr>
        <p:txBody>
          <a:bodyPr/>
          <a:lstStyle/>
          <a:p>
            <a:r>
              <a:rPr lang="en-US" dirty="0"/>
              <a:t>Agenda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F7C1F-B8A6-4E9E-8045-C2C44F1AD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232" y="1331259"/>
            <a:ext cx="10123488" cy="4713941"/>
          </a:xfrm>
        </p:spPr>
        <p:txBody>
          <a:bodyPr>
            <a:normAutofit/>
          </a:bodyPr>
          <a:lstStyle/>
          <a:p>
            <a:r>
              <a:rPr lang="en-US" dirty="0"/>
              <a:t>Import Utilities</a:t>
            </a:r>
          </a:p>
          <a:p>
            <a:r>
              <a:rPr lang="en-US" dirty="0"/>
              <a:t>Read data</a:t>
            </a:r>
          </a:p>
          <a:p>
            <a:r>
              <a:rPr lang="en-US" dirty="0"/>
              <a:t>Sentence Tokenize</a:t>
            </a:r>
          </a:p>
          <a:p>
            <a:r>
              <a:rPr lang="en-US" dirty="0"/>
              <a:t>Sentence-level sentiment</a:t>
            </a:r>
          </a:p>
          <a:p>
            <a:r>
              <a:rPr lang="en-US" dirty="0"/>
              <a:t>Parsing</a:t>
            </a:r>
          </a:p>
          <a:p>
            <a:r>
              <a:rPr lang="en-US" dirty="0"/>
              <a:t>Extract Noun Phrase</a:t>
            </a:r>
          </a:p>
          <a:p>
            <a:r>
              <a:rPr lang="en-US" dirty="0"/>
              <a:t>Put Information into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Split </a:t>
            </a:r>
            <a:r>
              <a:rPr lang="en-US" dirty="0" err="1"/>
              <a:t>dataframe</a:t>
            </a:r>
            <a:r>
              <a:rPr lang="en-US" dirty="0"/>
              <a:t> into positive and negative sentiment </a:t>
            </a:r>
          </a:p>
          <a:p>
            <a:r>
              <a:rPr lang="en-US" dirty="0"/>
              <a:t>Word Cloud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8757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</a:t>
            </a:r>
            <a:r>
              <a:rPr lang="en-US" dirty="0" err="1"/>
              <a:t>dataframe</a:t>
            </a:r>
            <a:r>
              <a:rPr lang="en-US" dirty="0"/>
              <a:t> into positive and negative sentiment </a:t>
            </a:r>
            <a:br>
              <a:rPr lang="en-US" dirty="0"/>
            </a:b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308A7-FD99-4520-BEEE-23A583F7E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" t="43472" r="50000" b="22917"/>
          <a:stretch/>
        </p:blipFill>
        <p:spPr>
          <a:xfrm>
            <a:off x="723899" y="2975927"/>
            <a:ext cx="7343775" cy="304314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E04C1D-FA61-4113-9BDD-FA8C71574FB3}"/>
              </a:ext>
            </a:extLst>
          </p:cNvPr>
          <p:cNvSpPr txBox="1">
            <a:spLocks/>
          </p:cNvSpPr>
          <p:nvPr/>
        </p:nvSpPr>
        <p:spPr>
          <a:xfrm>
            <a:off x="723899" y="2020178"/>
            <a:ext cx="8718611" cy="7888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แยกคำที่มีความหมาย </a:t>
            </a:r>
            <a:r>
              <a:rPr lang="en-US" sz="2400" b="1" dirty="0">
                <a:solidFill>
                  <a:schemeClr val="tx1"/>
                </a:solidFill>
              </a:rPr>
              <a:t>positive </a:t>
            </a:r>
            <a:r>
              <a:rPr lang="th-TH" sz="2400" b="1" dirty="0">
                <a:solidFill>
                  <a:schemeClr val="tx1"/>
                </a:solidFill>
              </a:rPr>
              <a:t>และ </a:t>
            </a:r>
            <a:r>
              <a:rPr lang="en-US" sz="2400" b="1" dirty="0">
                <a:solidFill>
                  <a:schemeClr val="tx1"/>
                </a:solidFill>
              </a:rPr>
              <a:t>negative </a:t>
            </a:r>
            <a:r>
              <a:rPr lang="th-TH" sz="2400" b="1" dirty="0">
                <a:solidFill>
                  <a:schemeClr val="tx1"/>
                </a:solidFill>
              </a:rPr>
              <a:t>ออกจากกัน</a:t>
            </a:r>
            <a:endParaRPr lang="en-US" sz="2400" b="1" dirty="0">
              <a:solidFill>
                <a:schemeClr val="tx1"/>
              </a:solidFill>
            </a:endParaRPr>
          </a:p>
          <a:p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00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Word Cloud Representation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31AE6-74BA-4086-A1F3-9BCC35C1B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44861" r="48047" b="22917"/>
          <a:stretch/>
        </p:blipFill>
        <p:spPr>
          <a:xfrm>
            <a:off x="646111" y="3152774"/>
            <a:ext cx="7059614" cy="270715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E7F95BD-3BBD-412C-A524-F41FC115F101}"/>
              </a:ext>
            </a:extLst>
          </p:cNvPr>
          <p:cNvSpPr txBox="1">
            <a:spLocks/>
          </p:cNvSpPr>
          <p:nvPr/>
        </p:nvSpPr>
        <p:spPr>
          <a:xfrm>
            <a:off x="646110" y="1658228"/>
            <a:ext cx="965993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000" b="1" dirty="0" err="1">
                <a:solidFill>
                  <a:schemeClr val="tx1"/>
                </a:solidFill>
              </a:rPr>
              <a:t>การทำ</a:t>
            </a:r>
            <a:r>
              <a:rPr lang="th-TH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WordCloud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th-TH" sz="2000" b="1" dirty="0">
                <a:solidFill>
                  <a:schemeClr val="tx1"/>
                </a:solidFill>
              </a:rPr>
              <a:t>เป็นวิธีการหนึ่งใน</a:t>
            </a:r>
            <a:r>
              <a:rPr lang="th-TH" sz="2000" b="1" dirty="0" err="1">
                <a:solidFill>
                  <a:schemeClr val="tx1"/>
                </a:solidFill>
              </a:rPr>
              <a:t>การทำ</a:t>
            </a:r>
            <a:r>
              <a:rPr lang="en-US" sz="2000" b="1" dirty="0">
                <a:solidFill>
                  <a:schemeClr val="tx1"/>
                </a:solidFill>
              </a:rPr>
              <a:t>Data</a:t>
            </a:r>
            <a:r>
              <a:rPr lang="th-TH" sz="2000" b="1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Visualization </a:t>
            </a:r>
            <a:r>
              <a:rPr lang="th-TH" sz="2000" b="1" dirty="0">
                <a:solidFill>
                  <a:schemeClr val="tx1"/>
                </a:solidFill>
              </a:rPr>
              <a:t>เพื่อช่วยให้เราเข้าใจข้อมูลเชิงลึกมากขึ้น ในการใน</a:t>
            </a:r>
            <a:r>
              <a:rPr lang="th-TH" sz="2000" b="1" dirty="0" err="1">
                <a:solidFill>
                  <a:schemeClr val="tx1"/>
                </a:solidFill>
              </a:rPr>
              <a:t>การทำ</a:t>
            </a:r>
            <a:r>
              <a:rPr lang="th-TH" sz="2000" b="1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Sentiment Analysis </a:t>
            </a:r>
            <a:r>
              <a:rPr lang="th-TH" sz="2000" b="1" dirty="0">
                <a:solidFill>
                  <a:schemeClr val="tx1"/>
                </a:solidFill>
              </a:rPr>
              <a:t>ของกลุ่มเรา เลือก </a:t>
            </a:r>
            <a:r>
              <a:rPr lang="en-US" sz="2000" b="1" dirty="0">
                <a:solidFill>
                  <a:schemeClr val="tx1"/>
                </a:solidFill>
              </a:rPr>
              <a:t>Word Cloud </a:t>
            </a:r>
            <a:r>
              <a:rPr lang="th-TH" sz="2000" b="1" dirty="0">
                <a:solidFill>
                  <a:schemeClr val="tx1"/>
                </a:solidFill>
              </a:rPr>
              <a:t>เพื่อให้มองเห็นคำที่ถูกใช้</a:t>
            </a:r>
            <a:r>
              <a:rPr lang="en-US" sz="2000" b="1" dirty="0">
                <a:solidFill>
                  <a:schemeClr val="tx1"/>
                </a:solidFill>
              </a:rPr>
              <a:t> Comments </a:t>
            </a:r>
            <a:r>
              <a:rPr lang="th-TH" sz="2000" b="1" dirty="0">
                <a:solidFill>
                  <a:schemeClr val="tx1"/>
                </a:solidFill>
              </a:rPr>
              <a:t>มากที่สุดได้ง่ายขึ้น โดยจะแบ่งเป็น </a:t>
            </a:r>
            <a:r>
              <a:rPr lang="en-US" sz="2000" b="1" dirty="0">
                <a:solidFill>
                  <a:schemeClr val="tx1"/>
                </a:solidFill>
              </a:rPr>
              <a:t>Positive words </a:t>
            </a:r>
            <a:r>
              <a:rPr lang="th-TH" sz="2000" b="1" dirty="0">
                <a:solidFill>
                  <a:schemeClr val="tx1"/>
                </a:solidFill>
              </a:rPr>
              <a:t>และ </a:t>
            </a:r>
            <a:r>
              <a:rPr lang="en-US" sz="2000" b="1" dirty="0">
                <a:solidFill>
                  <a:schemeClr val="tx1"/>
                </a:solidFill>
              </a:rPr>
              <a:t>Negative words</a:t>
            </a:r>
          </a:p>
          <a:p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B9A4D-8AD3-4EF2-9460-CBFF686EA55A}"/>
              </a:ext>
            </a:extLst>
          </p:cNvPr>
          <p:cNvSpPr txBox="1">
            <a:spLocks/>
          </p:cNvSpPr>
          <p:nvPr/>
        </p:nvSpPr>
        <p:spPr>
          <a:xfrm>
            <a:off x="7942261" y="3278711"/>
            <a:ext cx="3916364" cy="29030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000" b="1" dirty="0">
                <a:solidFill>
                  <a:schemeClr val="tx1"/>
                </a:solidFill>
              </a:rPr>
              <a:t>วิธีการสร้าง </a:t>
            </a:r>
            <a:r>
              <a:rPr lang="en-US" sz="2000" b="1" dirty="0" err="1">
                <a:solidFill>
                  <a:schemeClr val="tx1"/>
                </a:solidFill>
              </a:rPr>
              <a:t>Wordcloud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Import package </a:t>
            </a:r>
            <a:r>
              <a:rPr lang="th-TH" sz="2000" b="1" dirty="0">
                <a:solidFill>
                  <a:schemeClr val="tx1"/>
                </a:solidFill>
              </a:rPr>
              <a:t>ที่จำเป็นในการ </a:t>
            </a:r>
            <a:r>
              <a:rPr lang="en-US" sz="2000" b="1" dirty="0">
                <a:solidFill>
                  <a:schemeClr val="tx1"/>
                </a:solidFill>
              </a:rPr>
              <a:t>generate </a:t>
            </a:r>
            <a:r>
              <a:rPr lang="en-US" sz="2000" b="1" dirty="0" err="1">
                <a:solidFill>
                  <a:schemeClr val="tx1"/>
                </a:solidFill>
              </a:rPr>
              <a:t>wordcloud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th-TH" sz="2000" b="1" dirty="0">
                <a:solidFill>
                  <a:schemeClr val="tx1"/>
                </a:solidFill>
              </a:rPr>
              <a:t>ก่อน</a:t>
            </a:r>
            <a:endParaRPr lang="en-US" sz="2000" b="1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th-TH" sz="2000" b="1" dirty="0">
                <a:solidFill>
                  <a:schemeClr val="tx1"/>
                </a:solidFill>
              </a:rPr>
              <a:t>สร้าง</a:t>
            </a:r>
            <a:r>
              <a:rPr lang="en-US" sz="2000" b="1" dirty="0">
                <a:solidFill>
                  <a:schemeClr val="tx1"/>
                </a:solidFill>
              </a:rPr>
              <a:t> function </a:t>
            </a:r>
            <a:r>
              <a:rPr lang="en-US" sz="2000" b="1" dirty="0" err="1">
                <a:solidFill>
                  <a:schemeClr val="tx1"/>
                </a:solidFill>
              </a:rPr>
              <a:t>vizwordcloud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92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Word Cloud Representation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6F750-3C32-4D12-854B-D0A501BB3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t="27023" r="61406" b="39305"/>
          <a:stretch/>
        </p:blipFill>
        <p:spPr>
          <a:xfrm>
            <a:off x="1019174" y="1888826"/>
            <a:ext cx="4257675" cy="2309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E2F0BF-1008-4CA6-9DAD-41C6A9D97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2" t="60694" r="61406" b="5635"/>
          <a:stretch/>
        </p:blipFill>
        <p:spPr>
          <a:xfrm>
            <a:off x="1019175" y="4233581"/>
            <a:ext cx="4257675" cy="23091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352237-C679-4015-9E52-40C800932217}"/>
              </a:ext>
            </a:extLst>
          </p:cNvPr>
          <p:cNvSpPr txBox="1">
            <a:spLocks/>
          </p:cNvSpPr>
          <p:nvPr/>
        </p:nvSpPr>
        <p:spPr>
          <a:xfrm>
            <a:off x="1019174" y="1328962"/>
            <a:ext cx="3916364" cy="559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ผลลัพธ์ที่ได้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A87728-C3D0-435D-AF07-D68324D8810D}"/>
              </a:ext>
            </a:extLst>
          </p:cNvPr>
          <p:cNvSpPr txBox="1">
            <a:spLocks/>
          </p:cNvSpPr>
          <p:nvPr/>
        </p:nvSpPr>
        <p:spPr>
          <a:xfrm>
            <a:off x="5722936" y="1977493"/>
            <a:ext cx="3916364" cy="1594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 err="1">
                <a:solidFill>
                  <a:schemeClr val="tx1"/>
                </a:solidFill>
              </a:rPr>
              <a:t>Vizwordcloud</a:t>
            </a:r>
            <a:r>
              <a:rPr lang="en-US" sz="2400" b="1" dirty="0">
                <a:solidFill>
                  <a:schemeClr val="tx1"/>
                </a:solidFill>
              </a:rPr>
              <a:t>(</a:t>
            </a:r>
            <a:r>
              <a:rPr lang="en-US" sz="2400" b="1" dirty="0" err="1">
                <a:solidFill>
                  <a:schemeClr val="tx1"/>
                </a:solidFill>
              </a:rPr>
              <a:t>poshist</a:t>
            </a:r>
            <a:r>
              <a:rPr lang="en-US" sz="2400" b="1" dirty="0">
                <a:solidFill>
                  <a:schemeClr val="tx1"/>
                </a:solidFill>
              </a:rPr>
              <a:t>) </a:t>
            </a:r>
            <a:r>
              <a:rPr lang="th-TH" sz="2400" b="1" dirty="0">
                <a:solidFill>
                  <a:schemeClr val="tx1"/>
                </a:solidFill>
              </a:rPr>
              <a:t>คือเรื่องที่คนคอมเม้นท์ในแง่ดีของโรงพยาบาลพระราม </a:t>
            </a:r>
            <a:r>
              <a:rPr lang="en-US" sz="24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048A03-3BF3-4156-964B-54EDDBC4BE27}"/>
              </a:ext>
            </a:extLst>
          </p:cNvPr>
          <p:cNvSpPr txBox="1">
            <a:spLocks/>
          </p:cNvSpPr>
          <p:nvPr/>
        </p:nvSpPr>
        <p:spPr>
          <a:xfrm>
            <a:off x="5722936" y="4233581"/>
            <a:ext cx="3916364" cy="1594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 err="1">
                <a:solidFill>
                  <a:schemeClr val="tx1"/>
                </a:solidFill>
              </a:rPr>
              <a:t>Vizwordcloud</a:t>
            </a:r>
            <a:r>
              <a:rPr lang="en-US" sz="2400" b="1" dirty="0">
                <a:solidFill>
                  <a:schemeClr val="tx1"/>
                </a:solidFill>
              </a:rPr>
              <a:t>(</a:t>
            </a:r>
            <a:r>
              <a:rPr lang="en-US" sz="2400" b="1" dirty="0" err="1">
                <a:solidFill>
                  <a:schemeClr val="tx1"/>
                </a:solidFill>
              </a:rPr>
              <a:t>neghist</a:t>
            </a:r>
            <a:r>
              <a:rPr lang="en-US" sz="2400" b="1" dirty="0">
                <a:solidFill>
                  <a:schemeClr val="tx1"/>
                </a:solidFill>
              </a:rPr>
              <a:t>) </a:t>
            </a:r>
            <a:r>
              <a:rPr lang="th-TH" sz="2400" b="1" dirty="0">
                <a:solidFill>
                  <a:schemeClr val="tx1"/>
                </a:solidFill>
              </a:rPr>
              <a:t>คือเรื่องที่คนคอมเม้นท์ในแง่ลบของโรงพยาบาลพระราม </a:t>
            </a:r>
            <a:r>
              <a:rPr lang="en-US" sz="2400" b="1" dirty="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51249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Word Cloud Representation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2772E-5D05-4D86-A689-4FCC9776E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29935" r="71641" b="16111"/>
          <a:stretch/>
        </p:blipFill>
        <p:spPr>
          <a:xfrm>
            <a:off x="1427158" y="1643698"/>
            <a:ext cx="3916363" cy="466078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2B45123-D0D1-4C32-ADE7-44AB7561F5AF}"/>
              </a:ext>
            </a:extLst>
          </p:cNvPr>
          <p:cNvSpPr txBox="1">
            <a:spLocks/>
          </p:cNvSpPr>
          <p:nvPr/>
        </p:nvSpPr>
        <p:spPr>
          <a:xfrm>
            <a:off x="5913436" y="2240486"/>
            <a:ext cx="3916364" cy="29030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เปลี่ยนรูปของคำที่มีในคอมเม้นท์จากรูป พหุนาม </a:t>
            </a:r>
            <a:r>
              <a:rPr lang="en-US" sz="2400" b="1" dirty="0">
                <a:solidFill>
                  <a:schemeClr val="tx1"/>
                </a:solidFill>
              </a:rPr>
              <a:t>(plural) </a:t>
            </a:r>
            <a:r>
              <a:rPr lang="th-TH" sz="2400" b="1" dirty="0">
                <a:solidFill>
                  <a:schemeClr val="tx1"/>
                </a:solidFill>
              </a:rPr>
              <a:t>เป็นเอกนาม</a:t>
            </a:r>
            <a:r>
              <a:rPr lang="en-US" sz="2400" b="1" dirty="0">
                <a:solidFill>
                  <a:schemeClr val="tx1"/>
                </a:solidFill>
              </a:rPr>
              <a:t>(singular)</a:t>
            </a:r>
          </a:p>
        </p:txBody>
      </p:sp>
    </p:spTree>
    <p:extLst>
      <p:ext uri="{BB962C8B-B14F-4D97-AF65-F5344CB8AC3E}">
        <p14:creationId xmlns:p14="http://schemas.microsoft.com/office/powerpoint/2010/main" val="707175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Word Cloud Representation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C33A6-5C43-4F0A-A479-949461A1D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43611" r="50000" b="35967"/>
          <a:stretch/>
        </p:blipFill>
        <p:spPr>
          <a:xfrm>
            <a:off x="646111" y="1809788"/>
            <a:ext cx="5449890" cy="14005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656DA28-B1D7-463E-B395-156C24AF4377}"/>
              </a:ext>
            </a:extLst>
          </p:cNvPr>
          <p:cNvSpPr txBox="1">
            <a:spLocks/>
          </p:cNvSpPr>
          <p:nvPr/>
        </p:nvSpPr>
        <p:spPr>
          <a:xfrm>
            <a:off x="6418261" y="1853248"/>
            <a:ext cx="5127628" cy="29030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สร้าง </a:t>
            </a:r>
            <a:r>
              <a:rPr lang="en-US" sz="2400" b="1" dirty="0">
                <a:solidFill>
                  <a:schemeClr val="tx1"/>
                </a:solidFill>
              </a:rPr>
              <a:t>function </a:t>
            </a:r>
            <a:r>
              <a:rPr lang="en-US" sz="2400" b="1" dirty="0" err="1">
                <a:solidFill>
                  <a:schemeClr val="tx1"/>
                </a:solidFill>
              </a:rPr>
              <a:t>poshist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th-TH" sz="2400" b="1" dirty="0">
                <a:solidFill>
                  <a:schemeClr val="tx1"/>
                </a:solidFill>
              </a:rPr>
              <a:t>และ </a:t>
            </a:r>
            <a:r>
              <a:rPr lang="en-US" sz="2400" b="1" dirty="0" err="1">
                <a:solidFill>
                  <a:schemeClr val="tx1"/>
                </a:solidFill>
              </a:rPr>
              <a:t>neghist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th-TH" sz="2400" b="1" dirty="0">
                <a:solidFill>
                  <a:schemeClr val="tx1"/>
                </a:solidFill>
              </a:rPr>
              <a:t>ใน</a:t>
            </a:r>
            <a:r>
              <a:rPr lang="th-TH" sz="2400" b="1" dirty="0" err="1">
                <a:solidFill>
                  <a:schemeClr val="tx1"/>
                </a:solidFill>
              </a:rPr>
              <a:t>การทำ</a:t>
            </a:r>
            <a:r>
              <a:rPr lang="th-TH" sz="2400" b="1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visualization </a:t>
            </a:r>
            <a:r>
              <a:rPr lang="th-TH" sz="2400" b="1" dirty="0">
                <a:solidFill>
                  <a:schemeClr val="tx1"/>
                </a:solidFill>
              </a:rPr>
              <a:t>หลังจากการแปลง พหุนามเป็นเอกนามแล้ว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022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C957-CF71-4215-8DD9-78CCB410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Word Cloud Representation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155BA-5562-43A9-96C0-81B0AF2C1B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1" t="38536" r="61796" b="27159"/>
          <a:stretch/>
        </p:blipFill>
        <p:spPr>
          <a:xfrm>
            <a:off x="760410" y="2002948"/>
            <a:ext cx="4021140" cy="2352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CAF2E-BBCD-4918-985F-89188A37D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58195" r="61719" b="7500"/>
          <a:stretch/>
        </p:blipFill>
        <p:spPr>
          <a:xfrm>
            <a:off x="760410" y="4505324"/>
            <a:ext cx="4021140" cy="23526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EE58727-B1DE-493F-9B32-F9BE314EA36F}"/>
              </a:ext>
            </a:extLst>
          </p:cNvPr>
          <p:cNvSpPr txBox="1">
            <a:spLocks/>
          </p:cNvSpPr>
          <p:nvPr/>
        </p:nvSpPr>
        <p:spPr>
          <a:xfrm>
            <a:off x="646110" y="1368234"/>
            <a:ext cx="4535489" cy="559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ผลลัพธ์ที่ได้หลังจากการแปลง พหุนามเป็นเอกนาม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F2584A-8F94-4AD3-B975-E369DD3AC263}"/>
              </a:ext>
            </a:extLst>
          </p:cNvPr>
          <p:cNvSpPr txBox="1">
            <a:spLocks/>
          </p:cNvSpPr>
          <p:nvPr/>
        </p:nvSpPr>
        <p:spPr>
          <a:xfrm>
            <a:off x="5722936" y="1977493"/>
            <a:ext cx="3916364" cy="1594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 err="1">
                <a:solidFill>
                  <a:schemeClr val="tx1"/>
                </a:solidFill>
              </a:rPr>
              <a:t>Vizwordcloud</a:t>
            </a:r>
            <a:r>
              <a:rPr lang="en-US" sz="2400" b="1" dirty="0">
                <a:solidFill>
                  <a:schemeClr val="tx1"/>
                </a:solidFill>
              </a:rPr>
              <a:t>(</a:t>
            </a:r>
            <a:r>
              <a:rPr lang="en-US" sz="2400" b="1" dirty="0" err="1">
                <a:solidFill>
                  <a:schemeClr val="tx1"/>
                </a:solidFill>
              </a:rPr>
              <a:t>poshist</a:t>
            </a:r>
            <a:r>
              <a:rPr lang="en-US" sz="2400" b="1" dirty="0">
                <a:solidFill>
                  <a:schemeClr val="tx1"/>
                </a:solidFill>
              </a:rPr>
              <a:t>) </a:t>
            </a:r>
            <a:r>
              <a:rPr lang="th-TH" sz="2400" b="1" dirty="0">
                <a:solidFill>
                  <a:schemeClr val="tx1"/>
                </a:solidFill>
              </a:rPr>
              <a:t>คือเรื่องที่คนคอมเม้นท์ในแง่ดีของโรงพยาบาลพระราม </a:t>
            </a:r>
            <a:r>
              <a:rPr lang="en-US" sz="24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E1C775-F64A-4E08-A76A-4A2D7202D5AB}"/>
              </a:ext>
            </a:extLst>
          </p:cNvPr>
          <p:cNvSpPr txBox="1">
            <a:spLocks/>
          </p:cNvSpPr>
          <p:nvPr/>
        </p:nvSpPr>
        <p:spPr>
          <a:xfrm>
            <a:off x="5722936" y="4233581"/>
            <a:ext cx="3916364" cy="1594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 err="1">
                <a:solidFill>
                  <a:schemeClr val="tx1"/>
                </a:solidFill>
              </a:rPr>
              <a:t>Vizwordcloud</a:t>
            </a:r>
            <a:r>
              <a:rPr lang="en-US" sz="2400" b="1" dirty="0">
                <a:solidFill>
                  <a:schemeClr val="tx1"/>
                </a:solidFill>
              </a:rPr>
              <a:t>(</a:t>
            </a:r>
            <a:r>
              <a:rPr lang="en-US" sz="2400" b="1" dirty="0" err="1">
                <a:solidFill>
                  <a:schemeClr val="tx1"/>
                </a:solidFill>
              </a:rPr>
              <a:t>neghist</a:t>
            </a:r>
            <a:r>
              <a:rPr lang="en-US" sz="2400" b="1" dirty="0">
                <a:solidFill>
                  <a:schemeClr val="tx1"/>
                </a:solidFill>
              </a:rPr>
              <a:t>) </a:t>
            </a:r>
            <a:r>
              <a:rPr lang="th-TH" sz="2400" b="1" dirty="0">
                <a:solidFill>
                  <a:schemeClr val="tx1"/>
                </a:solidFill>
              </a:rPr>
              <a:t>คือเรื่องที่คนคอมเม้นท์ในแง่ลบของโรงพยาบาลพระราม </a:t>
            </a:r>
            <a:r>
              <a:rPr lang="en-US" sz="2400" b="1" dirty="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34129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0F5E-0665-4FEF-86D8-A16C59CD3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Word Cloud Representation</a:t>
            </a:r>
            <a:endParaRPr lang="th-TH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EB45153D-DEDC-4219-AA66-7EEF8C7BF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740845"/>
              </p:ext>
            </p:extLst>
          </p:nvPr>
        </p:nvGraphicFramePr>
        <p:xfrm>
          <a:off x="500167" y="2409131"/>
          <a:ext cx="8064371" cy="3688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253599">
                  <a:extLst>
                    <a:ext uri="{9D8B030D-6E8A-4147-A177-3AD203B41FA5}">
                      <a16:colId xmlns:a16="http://schemas.microsoft.com/office/drawing/2014/main" val="3123558966"/>
                    </a:ext>
                  </a:extLst>
                </a:gridCol>
                <a:gridCol w="1810772">
                  <a:extLst>
                    <a:ext uri="{9D8B030D-6E8A-4147-A177-3AD203B41FA5}">
                      <a16:colId xmlns:a16="http://schemas.microsoft.com/office/drawing/2014/main" val="3275603471"/>
                    </a:ext>
                  </a:extLst>
                </a:gridCol>
              </a:tblGrid>
              <a:tr h="569548">
                <a:tc>
                  <a:txBody>
                    <a:bodyPr/>
                    <a:lstStyle/>
                    <a:p>
                      <a:pPr algn="ctr"/>
                      <a:r>
                        <a:rPr lang="th-TH" sz="3200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คำ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CordiaUPC" panose="020B0304020202020204" pitchFamily="34" charset="-34"/>
                        <a:ea typeface="+mn-ea"/>
                        <a:cs typeface="CordiaUPC" panose="020B03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th-TH" sz="32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หมวด</a:t>
                      </a:r>
                      <a:endParaRPr lang="en-US" sz="3200" b="1" kern="1200" dirty="0">
                        <a:solidFill>
                          <a:schemeClr val="tx1"/>
                        </a:solidFill>
                        <a:latin typeface="CordiaUPC" panose="020B0304020202020204" pitchFamily="34" charset="-34"/>
                        <a:ea typeface="+mn-ea"/>
                        <a:cs typeface="CordiaUPC" panose="020B03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73336"/>
                  </a:ext>
                </a:extLst>
              </a:tr>
              <a:tr h="509595">
                <a:tc>
                  <a:txBody>
                    <a:bodyPr/>
                    <a:lstStyle/>
                    <a:p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doctor, nurse, student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staff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38960"/>
                  </a:ext>
                </a:extLst>
              </a:tr>
              <a:tr h="509595">
                <a:tc>
                  <a:txBody>
                    <a:bodyPr/>
                    <a:lstStyle/>
                    <a:p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hospital, clinic, equipment, place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infrastructure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8855275"/>
                  </a:ext>
                </a:extLst>
              </a:tr>
              <a:tr h="509595">
                <a:tc>
                  <a:txBody>
                    <a:bodyPr/>
                    <a:lstStyle/>
                    <a:p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service, care, treatment, surgery, disease, medical care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148166"/>
                  </a:ext>
                </a:extLst>
              </a:tr>
              <a:tr h="509595">
                <a:tc>
                  <a:txBody>
                    <a:bodyPr/>
                    <a:lstStyle/>
                    <a:p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queue, appointment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process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236374"/>
                  </a:ext>
                </a:extLst>
              </a:tr>
              <a:tr h="509595">
                <a:tc>
                  <a:txBody>
                    <a:bodyPr/>
                    <a:lstStyle/>
                    <a:p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price, claim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finance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95872"/>
                  </a:ext>
                </a:extLst>
              </a:tr>
              <a:tr h="509595">
                <a:tc>
                  <a:txBody>
                    <a:bodyPr/>
                    <a:lstStyle/>
                    <a:p>
                      <a:r>
                        <a:rPr lang="th-TH" sz="24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คำอื่นๆ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CordiaUPC" panose="020B0304020202020204" pitchFamily="34" charset="-34"/>
                        <a:ea typeface="+mn-ea"/>
                        <a:cs typeface="CordiaUPC" panose="020B03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CordiaUPC" panose="020B0304020202020204" pitchFamily="34" charset="-34"/>
                          <a:ea typeface="+mn-ea"/>
                          <a:cs typeface="CordiaUPC" panose="020B0304020202020204" pitchFamily="34" charset="-34"/>
                        </a:rPr>
                        <a:t>others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381408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45CD458-CB39-4DD4-9BF2-61E5E3EE3014}"/>
              </a:ext>
            </a:extLst>
          </p:cNvPr>
          <p:cNvSpPr txBox="1">
            <a:spLocks/>
          </p:cNvSpPr>
          <p:nvPr/>
        </p:nvSpPr>
        <p:spPr>
          <a:xfrm>
            <a:off x="500166" y="1748893"/>
            <a:ext cx="8872433" cy="1594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ทำการจัดหมวดหมู่ของคำ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402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Word Cloud Representation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272DD-D302-403E-988D-BE5B53CFD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3" t="24306" r="37422" b="39583"/>
          <a:stretch/>
        </p:blipFill>
        <p:spPr>
          <a:xfrm>
            <a:off x="504824" y="1523999"/>
            <a:ext cx="7086601" cy="2476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5A78A6-10CC-48D0-A6D7-A535F7605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1" t="47222" r="37734" b="29167"/>
          <a:stretch/>
        </p:blipFill>
        <p:spPr>
          <a:xfrm>
            <a:off x="504824" y="4352925"/>
            <a:ext cx="7086601" cy="16192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7E70D4-E02A-4655-A15A-946594FD3B1A}"/>
              </a:ext>
            </a:extLst>
          </p:cNvPr>
          <p:cNvSpPr txBox="1">
            <a:spLocks/>
          </p:cNvSpPr>
          <p:nvPr/>
        </p:nvSpPr>
        <p:spPr>
          <a:xfrm>
            <a:off x="8086724" y="1834617"/>
            <a:ext cx="3533775" cy="13181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ทำการจัดหมวดหมู่ของคำโดยการสร้างฟังก์ชัน (</a:t>
            </a:r>
            <a:r>
              <a:rPr lang="en-US" sz="2400" b="1" dirty="0">
                <a:solidFill>
                  <a:schemeClr val="tx1"/>
                </a:solidFill>
              </a:rPr>
              <a:t>Function)</a:t>
            </a:r>
            <a:r>
              <a:rPr lang="th-TH" sz="2400" b="1" dirty="0">
                <a:solidFill>
                  <a:schemeClr val="tx1"/>
                </a:solidFill>
              </a:rPr>
              <a:t> ไว้เก็บคำ ให้อยู่ในแต่ละหมวด </a:t>
            </a:r>
            <a:r>
              <a:rPr lang="en-US" sz="2400" b="1" dirty="0">
                <a:solidFill>
                  <a:schemeClr val="tx1"/>
                </a:solidFill>
              </a:rPr>
              <a:t>(Category) </a:t>
            </a:r>
            <a:endParaRPr lang="th-TH" sz="2400" b="1" dirty="0">
              <a:solidFill>
                <a:schemeClr val="tx1"/>
              </a:solidFill>
            </a:endParaRPr>
          </a:p>
          <a:p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DD2029-2B9D-41B4-B995-63EBEB9D33EA}"/>
              </a:ext>
            </a:extLst>
          </p:cNvPr>
          <p:cNvSpPr txBox="1">
            <a:spLocks/>
          </p:cNvSpPr>
          <p:nvPr/>
        </p:nvSpPr>
        <p:spPr>
          <a:xfrm>
            <a:off x="8086725" y="4352925"/>
            <a:ext cx="3181350" cy="13181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นับหมวดหมู่ของคำทั้ง </a:t>
            </a:r>
            <a:r>
              <a:rPr lang="en-US" sz="2400" b="1" dirty="0">
                <a:solidFill>
                  <a:schemeClr val="tx1"/>
                </a:solidFill>
              </a:rPr>
              <a:t>positive </a:t>
            </a:r>
            <a:r>
              <a:rPr lang="th-TH" sz="2400" b="1" dirty="0">
                <a:solidFill>
                  <a:schemeClr val="tx1"/>
                </a:solidFill>
              </a:rPr>
              <a:t>และ </a:t>
            </a:r>
            <a:r>
              <a:rPr lang="en-US" sz="2400" b="1" dirty="0">
                <a:solidFill>
                  <a:schemeClr val="tx1"/>
                </a:solidFill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3390686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5082"/>
          </a:xfrm>
        </p:spPr>
        <p:txBody>
          <a:bodyPr/>
          <a:lstStyle/>
          <a:p>
            <a:r>
              <a:rPr lang="en-US" b="1" dirty="0"/>
              <a:t>Plot Radar Chart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A6B8C-A4E9-4283-B557-0913B20A7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1" t="36250" r="76484" b="32778"/>
          <a:stretch/>
        </p:blipFill>
        <p:spPr>
          <a:xfrm>
            <a:off x="571499" y="1796098"/>
            <a:ext cx="2362201" cy="21240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895361-E503-4B35-AC68-2EE0B9AC7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7" t="53750" r="75938" b="21945"/>
          <a:stretch/>
        </p:blipFill>
        <p:spPr>
          <a:xfrm>
            <a:off x="571499" y="4352925"/>
            <a:ext cx="2362202" cy="16668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71D4BE6-13C8-485C-BD0F-5B7D578D1C97}"/>
              </a:ext>
            </a:extLst>
          </p:cNvPr>
          <p:cNvSpPr txBox="1">
            <a:spLocks/>
          </p:cNvSpPr>
          <p:nvPr/>
        </p:nvSpPr>
        <p:spPr>
          <a:xfrm>
            <a:off x="3757797" y="2428875"/>
            <a:ext cx="3181350" cy="13181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ข้อมูล</a:t>
            </a:r>
            <a:r>
              <a:rPr lang="en-US" sz="2400" b="1" dirty="0">
                <a:solidFill>
                  <a:schemeClr val="tx1"/>
                </a:solidFill>
              </a:rPr>
              <a:t> Positive word </a:t>
            </a:r>
            <a:r>
              <a:rPr lang="th-TH" sz="2400" b="1" dirty="0">
                <a:solidFill>
                  <a:schemeClr val="tx1"/>
                </a:solidFill>
              </a:rPr>
              <a:t>หลังจากจัดหมวด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0A8E4D-3221-46DB-A64E-48BF10DBFD7F}"/>
              </a:ext>
            </a:extLst>
          </p:cNvPr>
          <p:cNvSpPr txBox="1">
            <a:spLocks/>
          </p:cNvSpPr>
          <p:nvPr/>
        </p:nvSpPr>
        <p:spPr>
          <a:xfrm>
            <a:off x="3757797" y="4728107"/>
            <a:ext cx="3181350" cy="13181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ข้อมูล</a:t>
            </a:r>
            <a:r>
              <a:rPr lang="en-US" sz="2400" b="1" dirty="0">
                <a:solidFill>
                  <a:schemeClr val="tx1"/>
                </a:solidFill>
              </a:rPr>
              <a:t> Negative word </a:t>
            </a:r>
            <a:r>
              <a:rPr lang="th-TH" sz="2400" b="1" dirty="0">
                <a:solidFill>
                  <a:schemeClr val="tx1"/>
                </a:solidFill>
              </a:rPr>
              <a:t>หลังจากจัดหมวด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044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Plot Radar Chart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4C802-243D-43E8-805F-577507B84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7" t="37222" r="44219" b="52917"/>
          <a:stretch/>
        </p:blipFill>
        <p:spPr>
          <a:xfrm>
            <a:off x="646111" y="1964848"/>
            <a:ext cx="6276976" cy="676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B79F1-E3CB-4E1D-9376-69BC92AF5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7" t="45417" r="44219" b="24722"/>
          <a:stretch/>
        </p:blipFill>
        <p:spPr>
          <a:xfrm>
            <a:off x="646111" y="3428999"/>
            <a:ext cx="6276976" cy="20478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2E0477-DE92-4481-A91B-28A286BAC830}"/>
              </a:ext>
            </a:extLst>
          </p:cNvPr>
          <p:cNvSpPr txBox="1">
            <a:spLocks/>
          </p:cNvSpPr>
          <p:nvPr/>
        </p:nvSpPr>
        <p:spPr>
          <a:xfrm>
            <a:off x="7215372" y="1964848"/>
            <a:ext cx="3181350" cy="13181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Import package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01A09-0DE7-4BAA-A64F-4FF6FA1267BD}"/>
              </a:ext>
            </a:extLst>
          </p:cNvPr>
          <p:cNvSpPr txBox="1">
            <a:spLocks/>
          </p:cNvSpPr>
          <p:nvPr/>
        </p:nvSpPr>
        <p:spPr>
          <a:xfrm>
            <a:off x="646111" y="1381126"/>
            <a:ext cx="5159376" cy="787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การสร้าง </a:t>
            </a:r>
            <a:r>
              <a:rPr lang="en-US" sz="2400" b="1" dirty="0">
                <a:solidFill>
                  <a:schemeClr val="tx1"/>
                </a:solidFill>
              </a:rPr>
              <a:t>Plot Rader Chart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DD039F-48C5-4DEE-B8AC-E543F7DD56E0}"/>
              </a:ext>
            </a:extLst>
          </p:cNvPr>
          <p:cNvSpPr txBox="1">
            <a:spLocks/>
          </p:cNvSpPr>
          <p:nvPr/>
        </p:nvSpPr>
        <p:spPr>
          <a:xfrm>
            <a:off x="7215372" y="3536895"/>
            <a:ext cx="3181350" cy="8255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>
                <a:solidFill>
                  <a:schemeClr val="tx1"/>
                </a:solidFill>
              </a:rPr>
              <a:t>Plot </a:t>
            </a:r>
            <a:r>
              <a:rPr lang="th-TH" sz="2400" b="1">
                <a:solidFill>
                  <a:schemeClr val="tx1"/>
                </a:solidFill>
              </a:rPr>
              <a:t>ข้อมูล </a:t>
            </a:r>
            <a:r>
              <a:rPr lang="en-US" sz="2400" b="1">
                <a:solidFill>
                  <a:schemeClr val="tx1"/>
                </a:solidFill>
              </a:rPr>
              <a:t>Positive Words</a:t>
            </a:r>
            <a:r>
              <a:rPr lang="th-TH" sz="2400" b="1">
                <a:solidFill>
                  <a:schemeClr val="tx1"/>
                </a:solidFill>
              </a:rPr>
              <a:t> หลังจัดหมวด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200B420-3582-445E-95BF-73009F5DFC92}"/>
              </a:ext>
            </a:extLst>
          </p:cNvPr>
          <p:cNvSpPr txBox="1">
            <a:spLocks/>
          </p:cNvSpPr>
          <p:nvPr/>
        </p:nvSpPr>
        <p:spPr>
          <a:xfrm>
            <a:off x="7215372" y="4452936"/>
            <a:ext cx="3181350" cy="8255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Plot </a:t>
            </a:r>
            <a:r>
              <a:rPr lang="th-TH" sz="2400" b="1" dirty="0">
                <a:solidFill>
                  <a:schemeClr val="tx1"/>
                </a:solidFill>
              </a:rPr>
              <a:t>ข้อมูล </a:t>
            </a:r>
            <a:r>
              <a:rPr lang="en-US" sz="2400" b="1" dirty="0">
                <a:solidFill>
                  <a:schemeClr val="tx1"/>
                </a:solidFill>
              </a:rPr>
              <a:t>Negative Words</a:t>
            </a:r>
            <a:r>
              <a:rPr lang="th-TH" sz="2400" b="1" dirty="0">
                <a:solidFill>
                  <a:schemeClr val="tx1"/>
                </a:solidFill>
              </a:rPr>
              <a:t> หลังจัดหมวด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823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A261-421B-47D3-9B44-CB6C6232B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7922"/>
          </a:xfrm>
        </p:spPr>
        <p:txBody>
          <a:bodyPr/>
          <a:lstStyle/>
          <a:p>
            <a:r>
              <a:rPr lang="en-US" dirty="0"/>
              <a:t>Agenda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F7C1F-B8A6-4E9E-8045-C2C44F1AD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232" y="1331259"/>
            <a:ext cx="10123488" cy="4713941"/>
          </a:xfrm>
        </p:spPr>
        <p:txBody>
          <a:bodyPr>
            <a:normAutofit/>
          </a:bodyPr>
          <a:lstStyle/>
          <a:p>
            <a:r>
              <a:rPr lang="en-US" dirty="0"/>
              <a:t>Plot Rader Chart </a:t>
            </a:r>
          </a:p>
          <a:p>
            <a:r>
              <a:rPr lang="en-US" dirty="0"/>
              <a:t>Extracting Feature from Cleaned comment </a:t>
            </a:r>
          </a:p>
          <a:p>
            <a:r>
              <a:rPr lang="en-US" dirty="0"/>
              <a:t>Splitting our dataset into Training and Validation Set</a:t>
            </a:r>
          </a:p>
          <a:p>
            <a:r>
              <a:rPr lang="en-US" dirty="0"/>
              <a:t>Applying Machine Learning Models</a:t>
            </a:r>
          </a:p>
          <a:p>
            <a:r>
              <a:rPr lang="en-US" dirty="0"/>
              <a:t>Model Comparison</a:t>
            </a:r>
          </a:p>
          <a:p>
            <a:r>
              <a:rPr lang="en-US" dirty="0"/>
              <a:t>Evaluating the model </a:t>
            </a:r>
          </a:p>
          <a:p>
            <a:r>
              <a:rPr lang="en-US" dirty="0"/>
              <a:t>Comparison Graph </a:t>
            </a:r>
          </a:p>
          <a:p>
            <a:r>
              <a:rPr lang="en-US" dirty="0"/>
              <a:t>Playing around with auto-</a:t>
            </a:r>
            <a:r>
              <a:rPr lang="en-US" dirty="0" err="1"/>
              <a:t>Sklearn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98129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76E0E-DF68-4DC8-B675-3649EC09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Plot Radar Chart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9E9A9-BCFB-44F5-9116-4AEA75C73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40" t="15278" r="29922" b="22222"/>
          <a:stretch/>
        </p:blipFill>
        <p:spPr>
          <a:xfrm>
            <a:off x="3052946" y="2119032"/>
            <a:ext cx="4991101" cy="42862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238467-4CD7-48E0-8F36-9434B7BF6B51}"/>
              </a:ext>
            </a:extLst>
          </p:cNvPr>
          <p:cNvSpPr txBox="1">
            <a:spLocks/>
          </p:cNvSpPr>
          <p:nvPr/>
        </p:nvSpPr>
        <p:spPr>
          <a:xfrm>
            <a:off x="3252972" y="1486535"/>
            <a:ext cx="4591050" cy="733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ตัวอย่าง </a:t>
            </a:r>
            <a:r>
              <a:rPr lang="en-US" sz="2400" b="1" dirty="0">
                <a:solidFill>
                  <a:schemeClr val="tx1"/>
                </a:solidFill>
              </a:rPr>
              <a:t>Plot Radar Chart </a:t>
            </a:r>
            <a:r>
              <a:rPr lang="th-TH" sz="2400" b="1" dirty="0">
                <a:solidFill>
                  <a:schemeClr val="tx1"/>
                </a:solidFill>
              </a:rPr>
              <a:t>ที่เราจะได้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7847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our dataset into Training and Validation Set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1340F-813C-46C4-9E2A-3611CFB9D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28194" r="51953" b="18750"/>
          <a:stretch/>
        </p:blipFill>
        <p:spPr>
          <a:xfrm>
            <a:off x="646111" y="3219449"/>
            <a:ext cx="5211765" cy="3638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3A66CF-B388-46F1-909A-F1B00D97A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3" t="46032" r="47813" b="40634"/>
          <a:stretch/>
        </p:blipFill>
        <p:spPr>
          <a:xfrm>
            <a:off x="646111" y="2140425"/>
            <a:ext cx="5211765" cy="9144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AF9D2A-A368-462C-9795-C5515E0C2D25}"/>
              </a:ext>
            </a:extLst>
          </p:cNvPr>
          <p:cNvSpPr txBox="1">
            <a:spLocks/>
          </p:cNvSpPr>
          <p:nvPr/>
        </p:nvSpPr>
        <p:spPr>
          <a:xfrm>
            <a:off x="6453372" y="3720567"/>
            <a:ext cx="5738628" cy="2684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1.Import package </a:t>
            </a:r>
            <a:r>
              <a:rPr lang="th-TH" sz="2400" b="1" dirty="0">
                <a:solidFill>
                  <a:schemeClr val="tx1"/>
                </a:solidFill>
              </a:rPr>
              <a:t>ที่จำเป็นในการสร้าง </a:t>
            </a:r>
            <a:r>
              <a:rPr lang="en-US" sz="2400" b="1" dirty="0">
                <a:solidFill>
                  <a:schemeClr val="tx1"/>
                </a:solidFill>
              </a:rPr>
              <a:t>Bar chart 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2.</a:t>
            </a:r>
            <a:r>
              <a:rPr lang="th-TH" sz="2400" b="1" dirty="0">
                <a:solidFill>
                  <a:schemeClr val="tx1"/>
                </a:solidFill>
              </a:rPr>
              <a:t> สร้าง </a:t>
            </a:r>
            <a:r>
              <a:rPr lang="en-US" sz="2400" b="1" dirty="0">
                <a:solidFill>
                  <a:schemeClr val="tx1"/>
                </a:solidFill>
              </a:rPr>
              <a:t>Bar chart  	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	Neutral Label : 0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	Negative Label : 1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	Positive Label : 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30A83A-16EF-4D61-8AF2-6557977C01A1}"/>
              </a:ext>
            </a:extLst>
          </p:cNvPr>
          <p:cNvSpPr txBox="1">
            <a:spLocks/>
          </p:cNvSpPr>
          <p:nvPr/>
        </p:nvSpPr>
        <p:spPr>
          <a:xfrm>
            <a:off x="6453372" y="4733924"/>
            <a:ext cx="3181350" cy="13181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238012-C95F-45FF-9AEB-04660032EDA4}"/>
              </a:ext>
            </a:extLst>
          </p:cNvPr>
          <p:cNvSpPr txBox="1">
            <a:spLocks/>
          </p:cNvSpPr>
          <p:nvPr/>
        </p:nvSpPr>
        <p:spPr>
          <a:xfrm>
            <a:off x="6453372" y="2048131"/>
            <a:ext cx="5092517" cy="13181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นำ</a:t>
            </a:r>
            <a:r>
              <a:rPr lang="en-US" sz="2400" b="1" dirty="0">
                <a:solidFill>
                  <a:schemeClr val="tx1"/>
                </a:solidFill>
              </a:rPr>
              <a:t>Sentiments </a:t>
            </a:r>
            <a:r>
              <a:rPr lang="th-TH" sz="2400" b="1" dirty="0">
                <a:solidFill>
                  <a:schemeClr val="tx1"/>
                </a:solidFill>
              </a:rPr>
              <a:t>หรือ คะแนนความรู้สึกที่คนไข้ที่มีต่อโรงพยาบาลมาแล้ว เราสามารถนำมา </a:t>
            </a:r>
            <a:r>
              <a:rPr lang="en-US" sz="2400" b="1" dirty="0">
                <a:solidFill>
                  <a:schemeClr val="tx1"/>
                </a:solidFill>
              </a:rPr>
              <a:t>Plot </a:t>
            </a:r>
            <a:r>
              <a:rPr lang="th-TH" sz="2400" b="1" dirty="0">
                <a:solidFill>
                  <a:schemeClr val="tx1"/>
                </a:solidFill>
              </a:rPr>
              <a:t>เป็น </a:t>
            </a:r>
            <a:r>
              <a:rPr lang="en-US" sz="2400" b="1" dirty="0">
                <a:solidFill>
                  <a:schemeClr val="tx1"/>
                </a:solidFill>
              </a:rPr>
              <a:t>Bar chart</a:t>
            </a:r>
            <a:r>
              <a:rPr lang="th-TH" sz="2400" b="1" dirty="0">
                <a:solidFill>
                  <a:schemeClr val="tx1"/>
                </a:solidFill>
              </a:rPr>
              <a:t> เพื่อดูภาพรวม</a:t>
            </a:r>
            <a:r>
              <a:rPr lang="en-US" sz="2400" b="1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78997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Graph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AF89F-059D-4208-9EE9-31DF917F9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46249" r="58594" b="22223"/>
          <a:stretch/>
        </p:blipFill>
        <p:spPr>
          <a:xfrm>
            <a:off x="646111" y="1560036"/>
            <a:ext cx="4476750" cy="21621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4A4C340-9FBC-4861-B667-40670D383944}"/>
              </a:ext>
            </a:extLst>
          </p:cNvPr>
          <p:cNvSpPr txBox="1">
            <a:spLocks/>
          </p:cNvSpPr>
          <p:nvPr/>
        </p:nvSpPr>
        <p:spPr>
          <a:xfrm>
            <a:off x="5348472" y="1659040"/>
            <a:ext cx="5605278" cy="2063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หลังจากเรานำ </a:t>
            </a:r>
            <a:r>
              <a:rPr lang="en-US" sz="2400" b="1" dirty="0">
                <a:solidFill>
                  <a:schemeClr val="tx1"/>
                </a:solidFill>
              </a:rPr>
              <a:t>dataset </a:t>
            </a:r>
            <a:r>
              <a:rPr lang="th-TH" sz="2400" b="1" dirty="0">
                <a:solidFill>
                  <a:schemeClr val="tx1"/>
                </a:solidFill>
              </a:rPr>
              <a:t>มา </a:t>
            </a:r>
            <a:r>
              <a:rPr lang="en-US" sz="2400" b="1" dirty="0">
                <a:solidFill>
                  <a:schemeClr val="tx1"/>
                </a:solidFill>
              </a:rPr>
              <a:t>Apply Machine Learning models</a:t>
            </a:r>
            <a:r>
              <a:rPr lang="th-TH" sz="2400" b="1" dirty="0">
                <a:solidFill>
                  <a:schemeClr val="tx1"/>
                </a:solidFill>
              </a:rPr>
              <a:t> เป็นอันเสร็จเรียบร้อย ก็มาถึงขั้นตอนการสร้าง </a:t>
            </a:r>
            <a:r>
              <a:rPr lang="en-US" sz="2400" b="1" dirty="0">
                <a:solidFill>
                  <a:schemeClr val="tx1"/>
                </a:solidFill>
              </a:rPr>
              <a:t>Comparison Graph</a:t>
            </a:r>
            <a:r>
              <a:rPr lang="th-TH" sz="2400" b="1" dirty="0">
                <a:solidFill>
                  <a:schemeClr val="tx1"/>
                </a:solidFill>
              </a:rPr>
              <a:t> เพื่อให้เราสังเกตได้โดยง่ายว่า </a:t>
            </a:r>
            <a:r>
              <a:rPr lang="en-US" sz="2400" b="1" dirty="0">
                <a:solidFill>
                  <a:schemeClr val="tx1"/>
                </a:solidFill>
              </a:rPr>
              <a:t>Model </a:t>
            </a:r>
            <a:r>
              <a:rPr lang="th-TH" sz="2400" b="1" dirty="0">
                <a:solidFill>
                  <a:schemeClr val="tx1"/>
                </a:solidFill>
              </a:rPr>
              <a:t>ไหน ที่มี </a:t>
            </a:r>
            <a:r>
              <a:rPr lang="en-US" sz="2400" b="1" dirty="0">
                <a:solidFill>
                  <a:schemeClr val="tx1"/>
                </a:solidFill>
              </a:rPr>
              <a:t>Performance </a:t>
            </a:r>
            <a:r>
              <a:rPr lang="th-TH" sz="2400" b="1" dirty="0">
                <a:solidFill>
                  <a:schemeClr val="tx1"/>
                </a:solidFill>
              </a:rPr>
              <a:t>ดีที่สุด กราฟนี้คือ </a:t>
            </a:r>
            <a:r>
              <a:rPr lang="en-US" sz="2400" b="1" dirty="0">
                <a:solidFill>
                  <a:schemeClr val="tx1"/>
                </a:solidFill>
              </a:rPr>
              <a:t>Comparison Bag-of-word</a:t>
            </a:r>
            <a:endParaRPr lang="th-TH" sz="2400" b="1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55EBCF-0738-4FF9-B9CF-972B51611E50}"/>
              </a:ext>
            </a:extLst>
          </p:cNvPr>
          <p:cNvSpPr txBox="1">
            <a:spLocks/>
          </p:cNvSpPr>
          <p:nvPr/>
        </p:nvSpPr>
        <p:spPr>
          <a:xfrm>
            <a:off x="852671" y="3896948"/>
            <a:ext cx="8053203" cy="2063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Code </a:t>
            </a:r>
            <a:r>
              <a:rPr lang="th-TH" sz="2400" b="1" dirty="0">
                <a:solidFill>
                  <a:schemeClr val="tx1"/>
                </a:solidFill>
              </a:rPr>
              <a:t>นี้ใช้สร้าง </a:t>
            </a:r>
            <a:r>
              <a:rPr lang="en-US" sz="2400" b="1" dirty="0">
                <a:solidFill>
                  <a:schemeClr val="tx1"/>
                </a:solidFill>
              </a:rPr>
              <a:t>Comparison Graph</a:t>
            </a:r>
            <a:r>
              <a:rPr lang="th-TH" sz="2400" b="1" dirty="0">
                <a:solidFill>
                  <a:schemeClr val="tx1"/>
                </a:solidFill>
              </a:rPr>
              <a:t> เพื่อเปรียบเทียบ </a:t>
            </a:r>
            <a:r>
              <a:rPr lang="en-US" sz="2400" b="1" dirty="0">
                <a:solidFill>
                  <a:schemeClr val="tx1"/>
                </a:solidFill>
              </a:rPr>
              <a:t>Model </a:t>
            </a:r>
          </a:p>
          <a:p>
            <a:r>
              <a:rPr lang="th-TH" sz="2400" b="1" dirty="0">
                <a:solidFill>
                  <a:schemeClr val="tx1"/>
                </a:solidFill>
              </a:rPr>
              <a:t>จากการ </a:t>
            </a:r>
            <a:r>
              <a:rPr lang="en-US" sz="2400" b="1" dirty="0">
                <a:solidFill>
                  <a:schemeClr val="tx1"/>
                </a:solidFill>
              </a:rPr>
              <a:t>Extracting Features </a:t>
            </a:r>
            <a:r>
              <a:rPr lang="th-TH" sz="2400" b="1" dirty="0">
                <a:solidFill>
                  <a:schemeClr val="tx1"/>
                </a:solidFill>
              </a:rPr>
              <a:t>ด้วย </a:t>
            </a:r>
            <a:r>
              <a:rPr lang="en-US" sz="2400" b="1" dirty="0" err="1">
                <a:solidFill>
                  <a:schemeClr val="tx1"/>
                </a:solidFill>
              </a:rPr>
              <a:t>CountVectorizer</a:t>
            </a:r>
            <a:endParaRPr lang="en-US" sz="2400" b="1" dirty="0">
              <a:solidFill>
                <a:schemeClr val="tx1"/>
              </a:solidFill>
            </a:endParaRPr>
          </a:p>
          <a:p>
            <a:endParaRPr lang="th-TH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887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Graph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6E98A-0292-4655-8A1D-D9666D3D3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36389" r="8047" b="16389"/>
          <a:stretch/>
        </p:blipFill>
        <p:spPr>
          <a:xfrm>
            <a:off x="476250" y="3619500"/>
            <a:ext cx="10639425" cy="3238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8E3B920-AD91-4BBF-84D1-A7D8DB2760A3}"/>
              </a:ext>
            </a:extLst>
          </p:cNvPr>
          <p:cNvSpPr txBox="1">
            <a:spLocks/>
          </p:cNvSpPr>
          <p:nvPr/>
        </p:nvSpPr>
        <p:spPr>
          <a:xfrm>
            <a:off x="957446" y="1704788"/>
            <a:ext cx="1037730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ทางกลุ่มได้สร้าง </a:t>
            </a:r>
            <a:r>
              <a:rPr lang="en-US" sz="2400" b="1" dirty="0">
                <a:solidFill>
                  <a:schemeClr val="tx1"/>
                </a:solidFill>
              </a:rPr>
              <a:t>3 Models </a:t>
            </a:r>
            <a:r>
              <a:rPr lang="th-TH" sz="2400" b="1" dirty="0">
                <a:solidFill>
                  <a:schemeClr val="tx1"/>
                </a:solidFill>
              </a:rPr>
              <a:t>ได้แก่ </a:t>
            </a:r>
            <a:r>
              <a:rPr lang="en-US" sz="2400" b="1" dirty="0">
                <a:solidFill>
                  <a:schemeClr val="tx1"/>
                </a:solidFill>
              </a:rPr>
              <a:t>Neural Network, </a:t>
            </a:r>
            <a:r>
              <a:rPr lang="en-US" sz="2400" b="1" dirty="0" err="1">
                <a:solidFill>
                  <a:schemeClr val="tx1"/>
                </a:solidFill>
              </a:rPr>
              <a:t>XGBoost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th-TH" sz="2400" b="1" dirty="0">
                <a:solidFill>
                  <a:schemeClr val="tx1"/>
                </a:solidFill>
              </a:rPr>
              <a:t>และ </a:t>
            </a:r>
            <a:r>
              <a:rPr lang="en-US" sz="2400" b="1" dirty="0">
                <a:solidFill>
                  <a:schemeClr val="tx1"/>
                </a:solidFill>
              </a:rPr>
              <a:t>Decision Tree</a:t>
            </a:r>
            <a:endParaRPr lang="th-TH" sz="2400" b="1" dirty="0">
              <a:solidFill>
                <a:schemeClr val="tx1"/>
              </a:solidFill>
            </a:endParaRPr>
          </a:p>
          <a:p>
            <a:r>
              <a:rPr lang="th-TH" sz="2400" b="1" dirty="0">
                <a:solidFill>
                  <a:schemeClr val="tx1"/>
                </a:solidFill>
              </a:rPr>
              <a:t>จากกราฟ </a:t>
            </a:r>
            <a:r>
              <a:rPr lang="en-US" sz="2400" b="1" dirty="0">
                <a:solidFill>
                  <a:schemeClr val="tx1"/>
                </a:solidFill>
              </a:rPr>
              <a:t>Model </a:t>
            </a:r>
            <a:r>
              <a:rPr lang="th-TH" sz="2400" b="1" dirty="0">
                <a:solidFill>
                  <a:schemeClr val="tx1"/>
                </a:solidFill>
              </a:rPr>
              <a:t>ที่ดีที่สุด คือ </a:t>
            </a:r>
            <a:r>
              <a:rPr lang="en-US" sz="2400" b="1" dirty="0">
                <a:solidFill>
                  <a:schemeClr val="tx1"/>
                </a:solidFill>
              </a:rPr>
              <a:t>Decision Tree </a:t>
            </a:r>
            <a:r>
              <a:rPr lang="th-TH" sz="2400" b="1" dirty="0">
                <a:solidFill>
                  <a:schemeClr val="tx1"/>
                </a:solidFill>
              </a:rPr>
              <a:t>รองลงมา คือ </a:t>
            </a:r>
            <a:r>
              <a:rPr lang="en-US" sz="2400" b="1" dirty="0" err="1">
                <a:solidFill>
                  <a:schemeClr val="tx1"/>
                </a:solidFill>
              </a:rPr>
              <a:t>XGBoost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th-TH" sz="2400" b="1" dirty="0">
              <a:solidFill>
                <a:schemeClr val="tx1"/>
              </a:solidFill>
            </a:endParaRPr>
          </a:p>
          <a:p>
            <a:r>
              <a:rPr lang="th-TH" sz="2400" b="1" dirty="0">
                <a:solidFill>
                  <a:schemeClr val="tx1"/>
                </a:solidFill>
              </a:rPr>
              <a:t>และตามด้วย </a:t>
            </a:r>
            <a:r>
              <a:rPr lang="en-US" sz="2400" b="1" dirty="0">
                <a:solidFill>
                  <a:schemeClr val="tx1"/>
                </a:solidFill>
              </a:rPr>
              <a:t>Neural Network </a:t>
            </a:r>
            <a:r>
              <a:rPr lang="th-TH" sz="2400" b="1" dirty="0">
                <a:solidFill>
                  <a:schemeClr val="tx1"/>
                </a:solidFill>
              </a:rPr>
              <a:t>โดยค่า </a:t>
            </a:r>
            <a:r>
              <a:rPr lang="en-US" sz="2400" b="1" dirty="0">
                <a:solidFill>
                  <a:schemeClr val="tx1"/>
                </a:solidFill>
              </a:rPr>
              <a:t>Score </a:t>
            </a:r>
            <a:r>
              <a:rPr lang="th-TH" sz="2400" b="1" dirty="0">
                <a:solidFill>
                  <a:schemeClr val="tx1"/>
                </a:solidFill>
              </a:rPr>
              <a:t>ที่ใช้วัด คือ </a:t>
            </a:r>
            <a:r>
              <a:rPr lang="en-US" sz="2400" b="1" dirty="0">
                <a:solidFill>
                  <a:schemeClr val="tx1"/>
                </a:solidFill>
              </a:rPr>
              <a:t>F1 </a:t>
            </a:r>
          </a:p>
          <a:p>
            <a:endParaRPr lang="th-TH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448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107"/>
          </a:xfrm>
        </p:spPr>
        <p:txBody>
          <a:bodyPr/>
          <a:lstStyle/>
          <a:p>
            <a:r>
              <a:rPr lang="en-US" dirty="0"/>
              <a:t>Comparison Graph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C325A-AA66-465F-80CA-893B0D7DB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30972" r="59141" b="39862"/>
          <a:stretch/>
        </p:blipFill>
        <p:spPr>
          <a:xfrm>
            <a:off x="569911" y="1504949"/>
            <a:ext cx="4410075" cy="200025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5A5BB85-E66E-49A3-AB77-69FD7FE72192}"/>
              </a:ext>
            </a:extLst>
          </p:cNvPr>
          <p:cNvSpPr txBox="1">
            <a:spLocks/>
          </p:cNvSpPr>
          <p:nvPr/>
        </p:nvSpPr>
        <p:spPr>
          <a:xfrm>
            <a:off x="5348472" y="1659040"/>
            <a:ext cx="5605278" cy="2063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Comparison Graph </a:t>
            </a:r>
            <a:r>
              <a:rPr lang="th-TH" sz="2400" b="1" dirty="0">
                <a:solidFill>
                  <a:schemeClr val="tx1"/>
                </a:solidFill>
              </a:rPr>
              <a:t>สำหรับ </a:t>
            </a:r>
            <a:r>
              <a:rPr lang="en-US" sz="2400" b="1" dirty="0">
                <a:solidFill>
                  <a:schemeClr val="tx1"/>
                </a:solidFill>
              </a:rPr>
              <a:t>TF-IDF</a:t>
            </a:r>
            <a:endParaRPr lang="th-TH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698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107"/>
          </a:xfrm>
        </p:spPr>
        <p:txBody>
          <a:bodyPr/>
          <a:lstStyle/>
          <a:p>
            <a:r>
              <a:rPr lang="en-US" dirty="0"/>
              <a:t>Comparison Graph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1CD35-708F-44A3-823C-842900390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32222" r="7812" b="17917"/>
          <a:stretch/>
        </p:blipFill>
        <p:spPr>
          <a:xfrm>
            <a:off x="555808" y="3362325"/>
            <a:ext cx="10593390" cy="34194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B88B61-5B01-4715-B1C7-B67AAEED15B0}"/>
              </a:ext>
            </a:extLst>
          </p:cNvPr>
          <p:cNvSpPr txBox="1">
            <a:spLocks/>
          </p:cNvSpPr>
          <p:nvPr/>
        </p:nvSpPr>
        <p:spPr>
          <a:xfrm>
            <a:off x="663851" y="1442859"/>
            <a:ext cx="10909024" cy="184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ผลลัพธ์ที่ได้ จากการ </a:t>
            </a:r>
            <a:r>
              <a:rPr lang="en-US" sz="2400" b="1" dirty="0">
                <a:solidFill>
                  <a:schemeClr val="tx1"/>
                </a:solidFill>
              </a:rPr>
              <a:t>Extracting Features </a:t>
            </a:r>
            <a:r>
              <a:rPr lang="th-TH" sz="2400" b="1" dirty="0">
                <a:solidFill>
                  <a:schemeClr val="tx1"/>
                </a:solidFill>
              </a:rPr>
              <a:t>ด้วย </a:t>
            </a:r>
            <a:r>
              <a:rPr lang="en-US" sz="2400" b="1" dirty="0">
                <a:solidFill>
                  <a:schemeClr val="tx1"/>
                </a:solidFill>
              </a:rPr>
              <a:t>TF-IDF</a:t>
            </a:r>
            <a:r>
              <a:rPr lang="th-TH" sz="2400" b="1" dirty="0">
                <a:solidFill>
                  <a:schemeClr val="tx1"/>
                </a:solidFill>
              </a:rPr>
              <a:t> ก็แสดงให้เราทราบว่า </a:t>
            </a:r>
            <a:r>
              <a:rPr lang="en-US" sz="2400" b="1" dirty="0">
                <a:solidFill>
                  <a:schemeClr val="tx1"/>
                </a:solidFill>
              </a:rPr>
              <a:t>Model </a:t>
            </a:r>
            <a:r>
              <a:rPr lang="th-TH" sz="2400" b="1" dirty="0">
                <a:solidFill>
                  <a:schemeClr val="tx1"/>
                </a:solidFill>
              </a:rPr>
              <a:t>ที่ดีที่สุด </a:t>
            </a:r>
          </a:p>
          <a:p>
            <a:r>
              <a:rPr lang="th-TH" sz="2400" b="1" dirty="0">
                <a:solidFill>
                  <a:schemeClr val="tx1"/>
                </a:solidFill>
              </a:rPr>
              <a:t>คือ </a:t>
            </a:r>
            <a:r>
              <a:rPr lang="en-US" sz="2400" b="1" dirty="0">
                <a:solidFill>
                  <a:schemeClr val="tx1"/>
                </a:solidFill>
              </a:rPr>
              <a:t>Decision Tree </a:t>
            </a:r>
            <a:r>
              <a:rPr lang="th-TH" sz="2400" b="1" dirty="0">
                <a:solidFill>
                  <a:schemeClr val="tx1"/>
                </a:solidFill>
              </a:rPr>
              <a:t>รองลงมา คือ </a:t>
            </a:r>
            <a:r>
              <a:rPr lang="en-US" sz="2400" b="1" dirty="0" err="1">
                <a:solidFill>
                  <a:schemeClr val="tx1"/>
                </a:solidFill>
              </a:rPr>
              <a:t>XGBoost</a:t>
            </a:r>
            <a:r>
              <a:rPr lang="en-US" sz="2400" b="1" dirty="0">
                <a:solidFill>
                  <a:schemeClr val="tx1"/>
                </a:solidFill>
              </a:rPr>
              <a:t>  </a:t>
            </a:r>
            <a:r>
              <a:rPr lang="th-TH" sz="2400" b="1" dirty="0">
                <a:solidFill>
                  <a:schemeClr val="tx1"/>
                </a:solidFill>
              </a:rPr>
              <a:t>และตามด้วย </a:t>
            </a:r>
            <a:r>
              <a:rPr lang="en-US" sz="2400" b="1" dirty="0">
                <a:solidFill>
                  <a:schemeClr val="tx1"/>
                </a:solidFill>
              </a:rPr>
              <a:t>Neural Network </a:t>
            </a:r>
            <a:r>
              <a:rPr lang="th-TH" sz="2400" b="1" dirty="0">
                <a:solidFill>
                  <a:schemeClr val="tx1"/>
                </a:solidFill>
              </a:rPr>
              <a:t>ผลที่ได้เท่ากับ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Extracting Features </a:t>
            </a:r>
            <a:r>
              <a:rPr lang="th-TH" sz="2400" b="1" dirty="0">
                <a:solidFill>
                  <a:schemeClr val="tx1"/>
                </a:solidFill>
              </a:rPr>
              <a:t>ด้วย </a:t>
            </a:r>
            <a:r>
              <a:rPr lang="en-US" sz="2400" b="1" dirty="0" err="1">
                <a:solidFill>
                  <a:schemeClr val="tx1"/>
                </a:solidFill>
              </a:rPr>
              <a:t>CountVectorizer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th-TH" sz="2400" b="1" dirty="0">
                <a:solidFill>
                  <a:schemeClr val="tx1"/>
                </a:solidFill>
              </a:rPr>
              <a:t>โดยค่า </a:t>
            </a:r>
            <a:r>
              <a:rPr lang="en-US" sz="2400" b="1" dirty="0">
                <a:solidFill>
                  <a:schemeClr val="tx1"/>
                </a:solidFill>
              </a:rPr>
              <a:t>Score </a:t>
            </a:r>
            <a:r>
              <a:rPr lang="th-TH" sz="2400" b="1" dirty="0">
                <a:solidFill>
                  <a:schemeClr val="tx1"/>
                </a:solidFill>
              </a:rPr>
              <a:t>ที่ใช้วัด คือ </a:t>
            </a:r>
            <a:r>
              <a:rPr lang="en-US" sz="2400" b="1" dirty="0">
                <a:solidFill>
                  <a:schemeClr val="tx1"/>
                </a:solidFill>
              </a:rPr>
              <a:t>F1</a:t>
            </a:r>
            <a:r>
              <a:rPr lang="th-TH" sz="2400" b="1" dirty="0">
                <a:solidFill>
                  <a:schemeClr val="tx1"/>
                </a:solidFill>
              </a:rPr>
              <a:t> (ทีใช้ ค่าเลือกใช้ </a:t>
            </a:r>
            <a:r>
              <a:rPr lang="en-US" sz="2400" b="1" dirty="0">
                <a:solidFill>
                  <a:schemeClr val="tx1"/>
                </a:solidFill>
              </a:rPr>
              <a:t>F1 Score </a:t>
            </a:r>
            <a:r>
              <a:rPr lang="th-TH" sz="2400" b="1" dirty="0">
                <a:solidFill>
                  <a:schemeClr val="tx1"/>
                </a:solidFill>
              </a:rPr>
              <a:t>เพราะอยากรู้ผลลัพธ์ทั้ง ค่าความแม่นยำ</a:t>
            </a:r>
            <a:r>
              <a:rPr lang="en-US" sz="2400" b="1" dirty="0">
                <a:solidFill>
                  <a:schemeClr val="tx1"/>
                </a:solidFill>
              </a:rPr>
              <a:t> (Precision) </a:t>
            </a:r>
            <a:r>
              <a:rPr lang="th-TH" sz="2400" b="1" dirty="0">
                <a:solidFill>
                  <a:schemeClr val="tx1"/>
                </a:solidFill>
              </a:rPr>
              <a:t>และค่าความถูกต้อง</a:t>
            </a:r>
            <a:r>
              <a:rPr lang="en-US" sz="2400" b="1" dirty="0">
                <a:solidFill>
                  <a:schemeClr val="tx1"/>
                </a:solidFill>
              </a:rPr>
              <a:t> (Recall)</a:t>
            </a:r>
            <a:r>
              <a:rPr lang="th-TH" sz="2400" b="1" dirty="0">
                <a:solidFill>
                  <a:schemeClr val="tx1"/>
                </a:solidFill>
              </a:rPr>
              <a:t> </a:t>
            </a:r>
          </a:p>
          <a:p>
            <a:r>
              <a:rPr lang="th-TH" sz="2400" b="1" dirty="0">
                <a:solidFill>
                  <a:schemeClr val="tx1"/>
                </a:solidFill>
              </a:rPr>
              <a:t>ซึ่ง </a:t>
            </a:r>
            <a:r>
              <a:rPr lang="en-US" sz="2400" b="1" dirty="0">
                <a:solidFill>
                  <a:schemeClr val="tx1"/>
                </a:solidFill>
              </a:rPr>
              <a:t>F1 Score </a:t>
            </a:r>
            <a:r>
              <a:rPr lang="th-TH" sz="2400" b="1" dirty="0">
                <a:solidFill>
                  <a:schemeClr val="tx1"/>
                </a:solidFill>
              </a:rPr>
              <a:t>คือ ค่าเฉลี่ยของ </a:t>
            </a:r>
            <a:r>
              <a:rPr lang="en-US" sz="2400" b="1" dirty="0">
                <a:solidFill>
                  <a:schemeClr val="tx1"/>
                </a:solidFill>
              </a:rPr>
              <a:t>Precision </a:t>
            </a:r>
            <a:r>
              <a:rPr lang="th-TH" sz="2400" b="1" dirty="0">
                <a:solidFill>
                  <a:schemeClr val="tx1"/>
                </a:solidFill>
              </a:rPr>
              <a:t>และ </a:t>
            </a:r>
            <a:r>
              <a:rPr lang="en-US" sz="2400" b="1" dirty="0">
                <a:solidFill>
                  <a:schemeClr val="tx1"/>
                </a:solidFill>
              </a:rPr>
              <a:t>Recall 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endParaRPr lang="en-US" sz="2400" b="1" dirty="0">
              <a:solidFill>
                <a:schemeClr val="tx1"/>
              </a:solidFill>
            </a:endParaRPr>
          </a:p>
          <a:p>
            <a:endParaRPr lang="th-TH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603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Features from cleaned comments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930FE-3A3D-418C-9725-F70209B7D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" t="40139" r="58906" b="46250"/>
          <a:stretch/>
        </p:blipFill>
        <p:spPr>
          <a:xfrm>
            <a:off x="646111" y="2647949"/>
            <a:ext cx="4476750" cy="933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D55E38-63C8-4248-8705-70CDC2508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54583" r="33203" b="15695"/>
          <a:stretch/>
        </p:blipFill>
        <p:spPr>
          <a:xfrm>
            <a:off x="646111" y="4067176"/>
            <a:ext cx="7497765" cy="20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10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Features from cleaned comments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4042E-8223-45E9-9296-0D0894915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34027" r="40859" b="36111"/>
          <a:stretch/>
        </p:blipFill>
        <p:spPr>
          <a:xfrm>
            <a:off x="571500" y="2209800"/>
            <a:ext cx="6638925" cy="20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41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our dataset into Training and Validation Set</a:t>
            </a:r>
            <a:br>
              <a:rPr lang="en-US" dirty="0"/>
            </a:b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B8DD9-CE32-4F79-BF23-850064A12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t="40001" r="46253" b="33055"/>
          <a:stretch/>
        </p:blipFill>
        <p:spPr>
          <a:xfrm>
            <a:off x="561974" y="2257425"/>
            <a:ext cx="6000749" cy="1847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972D0-7837-42CF-9EF3-655557C81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9" t="40138" r="46172" b="29921"/>
          <a:stretch/>
        </p:blipFill>
        <p:spPr>
          <a:xfrm>
            <a:off x="561975" y="4509452"/>
            <a:ext cx="6000750" cy="205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72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our dataset into Training and Validation Set</a:t>
            </a:r>
            <a:br>
              <a:rPr lang="en-US" dirty="0"/>
            </a:b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D3886-9C5F-4B55-8976-D732EDCE8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24583" r="28594" b="12083"/>
          <a:stretch/>
        </p:blipFill>
        <p:spPr>
          <a:xfrm>
            <a:off x="484186" y="2061881"/>
            <a:ext cx="8059740" cy="434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4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1A48-1FB9-4CB3-893D-1CA05CDB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1520"/>
          </a:xfrm>
        </p:spPr>
        <p:txBody>
          <a:bodyPr/>
          <a:lstStyle/>
          <a:p>
            <a:r>
              <a:rPr lang="en-US" dirty="0"/>
              <a:t>Import Utilities</a:t>
            </a:r>
            <a:br>
              <a:rPr lang="en-US" dirty="0"/>
            </a:b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7A507-521F-4EE9-B03F-BA27EB6C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371" y="2469312"/>
            <a:ext cx="8946541" cy="4894161"/>
          </a:xfrm>
        </p:spPr>
        <p:txBody>
          <a:bodyPr>
            <a:normAutofit/>
          </a:bodyPr>
          <a:lstStyle/>
          <a:p>
            <a:r>
              <a:rPr lang="en-US" dirty="0"/>
              <a:t>Library Installation</a:t>
            </a:r>
          </a:p>
          <a:p>
            <a:pPr lvl="1"/>
            <a:r>
              <a:rPr lang="en-US" dirty="0"/>
              <a:t>!pip install </a:t>
            </a:r>
            <a:r>
              <a:rPr lang="en-US" dirty="0" err="1"/>
              <a:t>googletrans</a:t>
            </a:r>
            <a:endParaRPr lang="en-US" dirty="0"/>
          </a:p>
          <a:p>
            <a:pPr lvl="1"/>
            <a:r>
              <a:rPr lang="en-US" dirty="0"/>
              <a:t>!pip install </a:t>
            </a:r>
            <a:r>
              <a:rPr lang="en-US" dirty="0" err="1"/>
              <a:t>tqdm</a:t>
            </a:r>
            <a:r>
              <a:rPr lang="en-US" dirty="0"/>
              <a:t> --upgrade</a:t>
            </a:r>
          </a:p>
          <a:p>
            <a:pPr lvl="1"/>
            <a:r>
              <a:rPr lang="en-US" dirty="0"/>
              <a:t>!pip install </a:t>
            </a:r>
            <a:r>
              <a:rPr lang="en-US" dirty="0" err="1"/>
              <a:t>twython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FC21ED-ACD3-44E3-B8E3-338A21A75B32}"/>
              </a:ext>
            </a:extLst>
          </p:cNvPr>
          <p:cNvSpPr txBox="1">
            <a:spLocks/>
          </p:cNvSpPr>
          <p:nvPr/>
        </p:nvSpPr>
        <p:spPr>
          <a:xfrm>
            <a:off x="1526166" y="1511121"/>
            <a:ext cx="8946541" cy="4894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ขั้นตอนแรกต้อง 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install packages 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และติดตั้ง 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library 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ก่อน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install packages 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ตามคำสั่งด้านล่าง</a:t>
            </a:r>
          </a:p>
          <a:p>
            <a:pPr marL="0" indent="0">
              <a:buNone/>
            </a:pPr>
            <a:endParaRPr lang="en-US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82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our dataset into Training and Validation Set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56B20-E780-4443-943A-32954BCC2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" t="33056" r="2465" b="59424"/>
          <a:stretch/>
        </p:blipFill>
        <p:spPr>
          <a:xfrm>
            <a:off x="561974" y="2001521"/>
            <a:ext cx="11068051" cy="515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FBC8B-DA7B-43A7-9FE6-8C49B019A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9" t="41250" r="4609" b="51229"/>
          <a:stretch/>
        </p:blipFill>
        <p:spPr>
          <a:xfrm>
            <a:off x="561974" y="2517298"/>
            <a:ext cx="11068051" cy="515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9E5BA7-ED0F-4820-BB05-F42917412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9" t="48471" r="4609" b="44007"/>
          <a:stretch/>
        </p:blipFill>
        <p:spPr>
          <a:xfrm>
            <a:off x="561974" y="3033074"/>
            <a:ext cx="11068051" cy="515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396456-260C-47C1-B44F-78B028F62B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9" t="41250" r="4609" b="12778"/>
          <a:stretch/>
        </p:blipFill>
        <p:spPr>
          <a:xfrm>
            <a:off x="561974" y="3548850"/>
            <a:ext cx="11068051" cy="315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89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50621"/>
            <a:ext cx="9404723" cy="1400530"/>
          </a:xfrm>
        </p:spPr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595" name="Picture 594">
            <a:extLst>
              <a:ext uri="{FF2B5EF4-FFF2-40B4-BE49-F238E27FC236}">
                <a16:creationId xmlns:a16="http://schemas.microsoft.com/office/drawing/2014/main" id="{BD8CFDE9-9AB8-45AA-9607-571A6D04F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5" t="28375" r="13126" b="65792"/>
          <a:stretch/>
        </p:blipFill>
        <p:spPr>
          <a:xfrm>
            <a:off x="571500" y="2169158"/>
            <a:ext cx="10020300" cy="400049"/>
          </a:xfrm>
          <a:prstGeom prst="rect">
            <a:avLst/>
          </a:prstGeom>
        </p:spPr>
      </p:pic>
      <p:pic>
        <p:nvPicPr>
          <p:cNvPr id="596" name="Picture 595">
            <a:extLst>
              <a:ext uri="{FF2B5EF4-FFF2-40B4-BE49-F238E27FC236}">
                <a16:creationId xmlns:a16="http://schemas.microsoft.com/office/drawing/2014/main" id="{F982C1C7-49C6-4DBA-A1EC-17EE4C475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34722" r="13125" b="55755"/>
          <a:stretch/>
        </p:blipFill>
        <p:spPr>
          <a:xfrm>
            <a:off x="571500" y="2556826"/>
            <a:ext cx="10020300" cy="653099"/>
          </a:xfrm>
          <a:prstGeom prst="rect">
            <a:avLst/>
          </a:prstGeom>
        </p:spPr>
      </p:pic>
      <p:pic>
        <p:nvPicPr>
          <p:cNvPr id="597" name="Picture 596">
            <a:extLst>
              <a:ext uri="{FF2B5EF4-FFF2-40B4-BE49-F238E27FC236}">
                <a16:creationId xmlns:a16="http://schemas.microsoft.com/office/drawing/2014/main" id="{8000C5B1-BF3E-42CE-984B-5F8248309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8" t="46667" r="13125" b="27301"/>
          <a:stretch/>
        </p:blipFill>
        <p:spPr>
          <a:xfrm>
            <a:off x="571501" y="3209925"/>
            <a:ext cx="10020299" cy="17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64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27933-2B07-4BD1-A888-2FB7B3B33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8" t="44306" r="4844" b="11667"/>
          <a:stretch/>
        </p:blipFill>
        <p:spPr>
          <a:xfrm>
            <a:off x="646110" y="2219325"/>
            <a:ext cx="10955339" cy="30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87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110CB-2E70-4290-BE52-993EA0CE7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3" t="28889" r="8113" b="30416"/>
          <a:stretch/>
        </p:blipFill>
        <p:spPr>
          <a:xfrm>
            <a:off x="646111" y="2033587"/>
            <a:ext cx="10660064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43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EC65D-06C6-4398-8CE7-B6C99A3AC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0" t="27023" r="5391" b="46250"/>
          <a:stretch/>
        </p:blipFill>
        <p:spPr>
          <a:xfrm>
            <a:off x="542924" y="2024698"/>
            <a:ext cx="10982325" cy="1832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759A5-90E9-41BA-8CEE-67296065D5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3" t="54722" r="5469" b="12639"/>
          <a:stretch/>
        </p:blipFill>
        <p:spPr>
          <a:xfrm>
            <a:off x="542925" y="4166907"/>
            <a:ext cx="10982324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47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05AD0-D816-4310-BB64-F89DA0A78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" t="37917" r="6078" b="29444"/>
          <a:stretch/>
        </p:blipFill>
        <p:spPr>
          <a:xfrm>
            <a:off x="646111" y="2076450"/>
            <a:ext cx="10888664" cy="22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52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1029-6CD2-4502-8E7C-4DC152445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6" t="43334" r="9127" b="11944"/>
          <a:stretch/>
        </p:blipFill>
        <p:spPr>
          <a:xfrm>
            <a:off x="646111" y="2181225"/>
            <a:ext cx="10507664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16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56A62-F4A8-4A0E-A810-28866820E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8" t="37361" r="6211" b="29028"/>
          <a:stretch/>
        </p:blipFill>
        <p:spPr>
          <a:xfrm>
            <a:off x="595497" y="2276474"/>
            <a:ext cx="10863078" cy="23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75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34900-0423-4DD1-8428-B0490A84A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42639" r="7722" b="11944"/>
          <a:stretch/>
        </p:blipFill>
        <p:spPr>
          <a:xfrm>
            <a:off x="646111" y="2181225"/>
            <a:ext cx="10679114" cy="311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98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EDED6-49F0-40AF-90D1-9AC1F1B76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4" t="31806" r="8827" b="35000"/>
          <a:stretch/>
        </p:blipFill>
        <p:spPr>
          <a:xfrm>
            <a:off x="542925" y="2181225"/>
            <a:ext cx="10572750" cy="22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52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8E2C-2C58-4687-B6B8-5FF1FAD3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Utilities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43C45-7CDF-4729-8283-419FC8867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54238"/>
            <a:ext cx="8946541" cy="489416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Import Library</a:t>
            </a:r>
          </a:p>
          <a:p>
            <a:pPr lvl="1"/>
            <a:r>
              <a:rPr lang="en-US" dirty="0"/>
              <a:t>web scraping</a:t>
            </a:r>
          </a:p>
          <a:p>
            <a:pPr lvl="2"/>
            <a:r>
              <a:rPr lang="en-US" dirty="0"/>
              <a:t>import requests</a:t>
            </a:r>
          </a:p>
          <a:p>
            <a:pPr lvl="2"/>
            <a:r>
              <a:rPr lang="en-US" dirty="0"/>
              <a:t>from bs4 import </a:t>
            </a:r>
            <a:r>
              <a:rPr lang="en-US" dirty="0" err="1"/>
              <a:t>BeautifulSoup</a:t>
            </a:r>
            <a:endParaRPr lang="en-US" dirty="0"/>
          </a:p>
          <a:p>
            <a:pPr lvl="2"/>
            <a:r>
              <a:rPr lang="en-US" dirty="0"/>
              <a:t>from time import time, sleep</a:t>
            </a:r>
          </a:p>
          <a:p>
            <a:pPr lvl="2"/>
            <a:r>
              <a:rPr lang="en-US" dirty="0"/>
              <a:t>from random import </a:t>
            </a:r>
            <a:r>
              <a:rPr lang="en-US" dirty="0" err="1"/>
              <a:t>randint</a:t>
            </a:r>
            <a:endParaRPr lang="en-US" dirty="0"/>
          </a:p>
          <a:p>
            <a:pPr lvl="1"/>
            <a:r>
              <a:rPr lang="en-US" dirty="0"/>
              <a:t>Translation</a:t>
            </a:r>
          </a:p>
          <a:p>
            <a:pPr lvl="2"/>
            <a:r>
              <a:rPr lang="en-US" dirty="0"/>
              <a:t>from </a:t>
            </a:r>
            <a:r>
              <a:rPr lang="en-US" dirty="0" err="1"/>
              <a:t>googletrans</a:t>
            </a:r>
            <a:r>
              <a:rPr lang="en-US" dirty="0"/>
              <a:t> import Translator</a:t>
            </a:r>
          </a:p>
          <a:p>
            <a:pPr lvl="1"/>
            <a:r>
              <a:rPr lang="en-US" dirty="0"/>
              <a:t>Utilities</a:t>
            </a:r>
          </a:p>
          <a:p>
            <a:pPr lvl="2"/>
            <a:r>
              <a:rPr lang="en-US" dirty="0"/>
              <a:t>from </a:t>
            </a:r>
            <a:r>
              <a:rPr lang="en-US" dirty="0" err="1"/>
              <a:t>tqdm</a:t>
            </a:r>
            <a:r>
              <a:rPr lang="en-US" dirty="0"/>
              <a:t> import </a:t>
            </a:r>
            <a:r>
              <a:rPr lang="en-US" dirty="0" err="1"/>
              <a:t>tqdm</a:t>
            </a:r>
            <a:endParaRPr lang="en-US" dirty="0"/>
          </a:p>
          <a:p>
            <a:pPr lvl="2"/>
            <a:r>
              <a:rPr lang="en-US" dirty="0"/>
              <a:t>from </a:t>
            </a:r>
            <a:r>
              <a:rPr lang="en-US" dirty="0" err="1"/>
              <a:t>tqdm</a:t>
            </a:r>
            <a:r>
              <a:rPr lang="en-US" dirty="0"/>
              <a:t> import </a:t>
            </a:r>
            <a:r>
              <a:rPr lang="en-US" dirty="0" err="1"/>
              <a:t>tqdm_notebook</a:t>
            </a:r>
            <a:endParaRPr lang="en-US" dirty="0"/>
          </a:p>
          <a:p>
            <a:pPr lvl="2"/>
            <a:r>
              <a:rPr lang="en-US" dirty="0"/>
              <a:t>import </a:t>
            </a:r>
            <a:r>
              <a:rPr lang="en-US" dirty="0" err="1"/>
              <a:t>numpy</a:t>
            </a:r>
            <a:r>
              <a:rPr lang="en-US" dirty="0"/>
              <a:t> as np</a:t>
            </a:r>
          </a:p>
          <a:p>
            <a:pPr lvl="2"/>
            <a:r>
              <a:rPr lang="en-US" dirty="0"/>
              <a:t>import pandas as pd</a:t>
            </a:r>
          </a:p>
          <a:p>
            <a:pPr lvl="1"/>
            <a:r>
              <a:rPr lang="en-US" dirty="0"/>
              <a:t>NLP</a:t>
            </a:r>
          </a:p>
          <a:p>
            <a:pPr lvl="2"/>
            <a:r>
              <a:rPr lang="en-US" dirty="0"/>
              <a:t>from </a:t>
            </a:r>
            <a:r>
              <a:rPr lang="en-US" dirty="0" err="1"/>
              <a:t>nltk</a:t>
            </a:r>
            <a:r>
              <a:rPr lang="en-US" dirty="0"/>
              <a:t> import </a:t>
            </a:r>
            <a:r>
              <a:rPr lang="en-US" dirty="0" err="1"/>
              <a:t>sent_tokenize</a:t>
            </a:r>
            <a:r>
              <a:rPr lang="en-US" dirty="0"/>
              <a:t>, </a:t>
            </a:r>
            <a:r>
              <a:rPr lang="en-US" dirty="0" err="1"/>
              <a:t>word_tokenize</a:t>
            </a:r>
            <a:r>
              <a:rPr lang="en-US" dirty="0"/>
              <a:t>, </a:t>
            </a:r>
            <a:r>
              <a:rPr lang="en-US" dirty="0" err="1"/>
              <a:t>pos_tag</a:t>
            </a:r>
            <a:r>
              <a:rPr lang="en-US" dirty="0"/>
              <a:t>, </a:t>
            </a:r>
            <a:r>
              <a:rPr lang="en-US" dirty="0" err="1"/>
              <a:t>RegexpParser</a:t>
            </a:r>
            <a:endParaRPr lang="en-US" dirty="0"/>
          </a:p>
          <a:p>
            <a:pPr lvl="2"/>
            <a:r>
              <a:rPr lang="en-US" dirty="0"/>
              <a:t>from </a:t>
            </a:r>
            <a:r>
              <a:rPr lang="en-US" dirty="0" err="1"/>
              <a:t>nltk.sentiment.vader</a:t>
            </a:r>
            <a:r>
              <a:rPr lang="en-US" dirty="0"/>
              <a:t> import </a:t>
            </a:r>
            <a:r>
              <a:rPr lang="en-US" dirty="0" err="1"/>
              <a:t>SentimentIntensityAnalyzer</a:t>
            </a:r>
            <a:endParaRPr lang="en-US" dirty="0"/>
          </a:p>
          <a:p>
            <a:pPr lvl="2"/>
            <a:r>
              <a:rPr lang="en-US" dirty="0"/>
              <a:t>from </a:t>
            </a:r>
            <a:r>
              <a:rPr lang="en-US" dirty="0" err="1"/>
              <a:t>nltk.sentiment.util</a:t>
            </a:r>
            <a:r>
              <a:rPr lang="en-US" dirty="0"/>
              <a:t> import </a:t>
            </a:r>
            <a:r>
              <a:rPr lang="en-US" dirty="0" err="1"/>
              <a:t>mark_negation</a:t>
            </a:r>
            <a:endParaRPr lang="en-US" dirty="0"/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30401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C30EBE-BC59-48FC-8B5E-EC2A56A1B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36389" r="5547" b="12222"/>
          <a:stretch/>
        </p:blipFill>
        <p:spPr>
          <a:xfrm>
            <a:off x="646111" y="2219325"/>
            <a:ext cx="10869614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90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0FC6E-362C-4477-BE38-D8AA5E61D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6" t="31250" r="5623" b="35695"/>
          <a:stretch/>
        </p:blipFill>
        <p:spPr>
          <a:xfrm>
            <a:off x="533400" y="2143124"/>
            <a:ext cx="10972800" cy="226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318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E02DB-32D9-480A-9845-01EE4503C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37083" r="5689" b="11528"/>
          <a:stretch/>
        </p:blipFill>
        <p:spPr>
          <a:xfrm>
            <a:off x="646111" y="2085974"/>
            <a:ext cx="10926764" cy="352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67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A09B0-8DC0-4A7F-BE08-A72D7D6B1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3" t="36667" r="5299" b="31110"/>
          <a:stretch/>
        </p:blipFill>
        <p:spPr>
          <a:xfrm>
            <a:off x="646111" y="1853248"/>
            <a:ext cx="11002964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0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3157"/>
          </a:xfrm>
        </p:spPr>
        <p:txBody>
          <a:bodyPr/>
          <a:lstStyle/>
          <a:p>
            <a:r>
              <a:rPr lang="en-US" dirty="0"/>
              <a:t>Model Comparison</a:t>
            </a:r>
            <a:br>
              <a:rPr lang="en-US" dirty="0"/>
            </a:b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FA6B2-F0B3-4CAB-93AA-7843EF353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9" t="34306" r="6016" b="24722"/>
          <a:stretch/>
        </p:blipFill>
        <p:spPr>
          <a:xfrm>
            <a:off x="457200" y="1800225"/>
            <a:ext cx="10944225" cy="280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89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DE974-AAA1-41C3-9B0F-5B081577B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33889" r="2813" b="25139"/>
          <a:stretch/>
        </p:blipFill>
        <p:spPr>
          <a:xfrm>
            <a:off x="531811" y="2194878"/>
            <a:ext cx="11202989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92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model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AD06C-CC78-4E89-9215-DA6A9B19A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3" t="39583" r="40157" b="54028"/>
          <a:stretch/>
        </p:blipFill>
        <p:spPr>
          <a:xfrm>
            <a:off x="561975" y="1714500"/>
            <a:ext cx="6753226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87490-D426-41A7-B70B-6A4CFFB8F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9" t="45422" r="64844" b="16389"/>
          <a:stretch/>
        </p:blipFill>
        <p:spPr>
          <a:xfrm>
            <a:off x="561975" y="2600680"/>
            <a:ext cx="3724276" cy="26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20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model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60BEF-DED3-48C8-BAD2-004D7647C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9" t="42361" r="64687" b="20000"/>
          <a:stretch/>
        </p:blipFill>
        <p:spPr>
          <a:xfrm>
            <a:off x="646111" y="2305050"/>
            <a:ext cx="3743326" cy="25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509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 with auto-</a:t>
            </a:r>
            <a:r>
              <a:rPr lang="en-US" dirty="0" err="1"/>
              <a:t>sklearn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ADA5D-6E0E-4E4F-8F55-9DBD34AF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0" t="46389" r="7733" b="23750"/>
          <a:stretch/>
        </p:blipFill>
        <p:spPr>
          <a:xfrm>
            <a:off x="646111" y="1628775"/>
            <a:ext cx="10602914" cy="2047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068058-0F2E-4B15-B1AA-E68F375D2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40417" r="7734" b="45416"/>
          <a:stretch/>
        </p:blipFill>
        <p:spPr>
          <a:xfrm>
            <a:off x="646110" y="3881156"/>
            <a:ext cx="10602913" cy="9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59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 with auto-</a:t>
            </a:r>
            <a:r>
              <a:rPr lang="en-US" dirty="0" err="1"/>
              <a:t>sklearn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BBABC-5D58-4860-AE69-C2E99EBB2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36527" b="54445"/>
          <a:stretch/>
        </p:blipFill>
        <p:spPr>
          <a:xfrm>
            <a:off x="484185" y="3667125"/>
            <a:ext cx="11545889" cy="61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3A00C-1A8D-4BA3-A4D9-D565F6EB8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55556" r="2968" b="35972"/>
          <a:stretch/>
        </p:blipFill>
        <p:spPr>
          <a:xfrm>
            <a:off x="484185" y="2469674"/>
            <a:ext cx="1118394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99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1A48-1FB9-4CB3-893D-1CA05CDB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Utilities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7A507-521F-4EE9-B03F-BA27EB6C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853248"/>
            <a:ext cx="8946541" cy="4195481"/>
          </a:xfrm>
        </p:spPr>
        <p:txBody>
          <a:bodyPr/>
          <a:lstStyle/>
          <a:p>
            <a:r>
              <a:rPr lang="en-US" dirty="0"/>
              <a:t>Download resources</a:t>
            </a:r>
          </a:p>
          <a:p>
            <a:pPr lvl="1"/>
            <a:r>
              <a:rPr lang="en-US" dirty="0"/>
              <a:t>import </a:t>
            </a:r>
            <a:r>
              <a:rPr lang="en-US" dirty="0" err="1"/>
              <a:t>nltk</a:t>
            </a:r>
            <a:endParaRPr lang="en-US" dirty="0"/>
          </a:p>
          <a:p>
            <a:pPr lvl="1"/>
            <a:r>
              <a:rPr lang="en-US" dirty="0" err="1"/>
              <a:t>nltk.download</a:t>
            </a:r>
            <a:r>
              <a:rPr lang="en-US" dirty="0"/>
              <a:t>("</a:t>
            </a:r>
            <a:r>
              <a:rPr lang="en-US" dirty="0" err="1"/>
              <a:t>punkt</a:t>
            </a:r>
            <a:r>
              <a:rPr lang="en-US" dirty="0"/>
              <a:t>")</a:t>
            </a:r>
          </a:p>
          <a:p>
            <a:pPr lvl="1"/>
            <a:r>
              <a:rPr lang="en-US" dirty="0" err="1"/>
              <a:t>nltk.download</a:t>
            </a:r>
            <a:r>
              <a:rPr lang="en-US" dirty="0"/>
              <a:t>("</a:t>
            </a:r>
            <a:r>
              <a:rPr lang="en-US" dirty="0" err="1"/>
              <a:t>vader_lexicon</a:t>
            </a:r>
            <a:r>
              <a:rPr lang="en-US" dirty="0"/>
              <a:t>")</a:t>
            </a:r>
          </a:p>
          <a:p>
            <a:pPr lvl="1"/>
            <a:r>
              <a:rPr lang="en-US" dirty="0" err="1"/>
              <a:t>nltk.download</a:t>
            </a:r>
            <a:r>
              <a:rPr lang="en-US" dirty="0"/>
              <a:t>('</a:t>
            </a:r>
            <a:r>
              <a:rPr lang="en-US" dirty="0" err="1"/>
              <a:t>averaged_perceptron_tagger</a:t>
            </a:r>
            <a:r>
              <a:rPr lang="en-US" dirty="0"/>
              <a:t>')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74B34-3B6B-4FA7-A02E-55F0FC16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91" y="3950988"/>
            <a:ext cx="6026150" cy="278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489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 with auto-</a:t>
            </a:r>
            <a:r>
              <a:rPr lang="en-US" dirty="0" err="1"/>
              <a:t>sklearn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53F85-166E-4634-BFF5-340985BD9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31667" r="37031" b="31250"/>
          <a:stretch/>
        </p:blipFill>
        <p:spPr>
          <a:xfrm>
            <a:off x="646111" y="1685925"/>
            <a:ext cx="7031040" cy="2543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F1CD90-6FF7-491B-BE70-129B77B7FA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52153" r="37031" b="14097"/>
          <a:stretch/>
        </p:blipFill>
        <p:spPr>
          <a:xfrm>
            <a:off x="646111" y="4305019"/>
            <a:ext cx="7031040" cy="2314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0CC4BA-3365-4D4D-8777-1D5C81B2118F}"/>
              </a:ext>
            </a:extLst>
          </p:cNvPr>
          <p:cNvSpPr/>
          <p:nvPr/>
        </p:nvSpPr>
        <p:spPr>
          <a:xfrm>
            <a:off x="7883588" y="2133600"/>
            <a:ext cx="34321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defTabSz="6858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</a:pPr>
            <a:r>
              <a:rPr lang="th-TH" sz="2800" b="1" dirty="0">
                <a:latin typeface="CordiaUPC" panose="020B0304020202020204" pitchFamily="34" charset="-34"/>
                <a:cs typeface="+mj-cs"/>
              </a:rPr>
              <a:t>ผล </a:t>
            </a:r>
            <a:r>
              <a:rPr lang="en-US" sz="2800" b="1" dirty="0" err="1">
                <a:latin typeface="CordiaUPC" panose="020B0304020202020204" pitchFamily="34" charset="-34"/>
                <a:cs typeface="+mj-cs"/>
              </a:rPr>
              <a:t>autosklearn</a:t>
            </a:r>
            <a:r>
              <a:rPr lang="th-TH" sz="2800" b="1" dirty="0">
                <a:latin typeface="CordiaUPC" panose="020B0304020202020204" pitchFamily="34" charset="-34"/>
                <a:cs typeface="+mj-cs"/>
              </a:rPr>
              <a:t> </a:t>
            </a:r>
            <a:r>
              <a:rPr lang="en-US" sz="2800" b="1" dirty="0">
                <a:latin typeface="CordiaUPC" panose="020B0304020202020204" pitchFamily="34" charset="-34"/>
                <a:cs typeface="+mj-cs"/>
              </a:rPr>
              <a:t>Model </a:t>
            </a:r>
            <a:r>
              <a:rPr lang="en-US" sz="2800" b="1" dirty="0" err="1">
                <a:latin typeface="CordiaUPC" panose="020B0304020202020204" pitchFamily="34" charset="-34"/>
                <a:cs typeface="+mj-cs"/>
              </a:rPr>
              <a:t>จากการ</a:t>
            </a:r>
            <a:r>
              <a:rPr lang="en-US" sz="2800" b="1" dirty="0">
                <a:latin typeface="CordiaUPC" panose="020B0304020202020204" pitchFamily="34" charset="-34"/>
                <a:cs typeface="+mj-cs"/>
              </a:rPr>
              <a:t> Extracting Features </a:t>
            </a:r>
            <a:r>
              <a:rPr lang="en-US" sz="2800" b="1" dirty="0" err="1">
                <a:latin typeface="CordiaUPC" panose="020B0304020202020204" pitchFamily="34" charset="-34"/>
                <a:cs typeface="+mj-cs"/>
              </a:rPr>
              <a:t>ด้วย</a:t>
            </a:r>
            <a:r>
              <a:rPr lang="en-US" sz="2800" b="1" dirty="0">
                <a:latin typeface="CordiaUPC" panose="020B0304020202020204" pitchFamily="34" charset="-34"/>
                <a:cs typeface="+mj-cs"/>
              </a:rPr>
              <a:t> </a:t>
            </a:r>
            <a:r>
              <a:rPr lang="en-US" sz="2800" b="1" dirty="0" err="1">
                <a:latin typeface="CordiaUPC" panose="020B0304020202020204" pitchFamily="34" charset="-34"/>
                <a:cs typeface="+mj-cs"/>
              </a:rPr>
              <a:t>CountVectorizer</a:t>
            </a:r>
            <a:endParaRPr lang="en-US" sz="2800" b="1" dirty="0">
              <a:latin typeface="CordiaUPC" panose="020B0304020202020204" pitchFamily="34" charset="-34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12185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 with auto-</a:t>
            </a:r>
            <a:r>
              <a:rPr lang="en-US" dirty="0" err="1"/>
              <a:t>sklearn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50504-9FC7-464E-86D5-DB29DA98E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32639" r="43203" b="19445"/>
          <a:stretch/>
        </p:blipFill>
        <p:spPr>
          <a:xfrm>
            <a:off x="646111" y="1152983"/>
            <a:ext cx="6278565" cy="3286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A163F-B2C4-4BE5-BC67-A3AFBADEB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31389" r="43203" b="34861"/>
          <a:stretch/>
        </p:blipFill>
        <p:spPr>
          <a:xfrm>
            <a:off x="646111" y="4533901"/>
            <a:ext cx="6278565" cy="2228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862C9E-3CE1-4014-A453-16F2F249B1C9}"/>
              </a:ext>
            </a:extLst>
          </p:cNvPr>
          <p:cNvSpPr/>
          <p:nvPr/>
        </p:nvSpPr>
        <p:spPr>
          <a:xfrm>
            <a:off x="7740713" y="2103548"/>
            <a:ext cx="3432112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defTabSz="6858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</a:pPr>
            <a:r>
              <a:rPr lang="th-TH" sz="2800" b="1" dirty="0">
                <a:latin typeface="CordiaUPC" panose="020B0304020202020204" pitchFamily="34" charset="-34"/>
                <a:cs typeface="+mj-cs"/>
              </a:rPr>
              <a:t>ผล </a:t>
            </a:r>
            <a:r>
              <a:rPr lang="en-US" sz="2800" b="1" dirty="0" err="1">
                <a:latin typeface="CordiaUPC" panose="020B0304020202020204" pitchFamily="34" charset="-34"/>
                <a:cs typeface="+mj-cs"/>
              </a:rPr>
              <a:t>autosklearn</a:t>
            </a:r>
            <a:r>
              <a:rPr lang="th-TH" sz="2800" b="1" dirty="0">
                <a:latin typeface="CordiaUPC" panose="020B0304020202020204" pitchFamily="34" charset="-34"/>
                <a:cs typeface="+mj-cs"/>
              </a:rPr>
              <a:t> </a:t>
            </a:r>
            <a:r>
              <a:rPr lang="en-US" sz="2800" b="1" dirty="0">
                <a:latin typeface="CordiaUPC" panose="020B0304020202020204" pitchFamily="34" charset="-34"/>
                <a:cs typeface="+mj-cs"/>
              </a:rPr>
              <a:t>Model </a:t>
            </a:r>
            <a:r>
              <a:rPr lang="en-US" sz="2800" b="1" dirty="0" err="1">
                <a:latin typeface="CordiaUPC" panose="020B0304020202020204" pitchFamily="34" charset="-34"/>
                <a:cs typeface="+mj-cs"/>
              </a:rPr>
              <a:t>จากการ</a:t>
            </a:r>
            <a:r>
              <a:rPr lang="en-US" sz="2800" b="1" dirty="0">
                <a:latin typeface="CordiaUPC" panose="020B0304020202020204" pitchFamily="34" charset="-34"/>
                <a:cs typeface="+mj-cs"/>
              </a:rPr>
              <a:t> Extracting Features </a:t>
            </a:r>
            <a:r>
              <a:rPr lang="en-US" sz="2800" b="1" dirty="0" err="1">
                <a:latin typeface="CordiaUPC" panose="020B0304020202020204" pitchFamily="34" charset="-34"/>
                <a:cs typeface="+mj-cs"/>
              </a:rPr>
              <a:t>ด้วย</a:t>
            </a:r>
            <a:r>
              <a:rPr lang="en-US" sz="2800" b="1" dirty="0">
                <a:latin typeface="CordiaUPC" panose="020B0304020202020204" pitchFamily="34" charset="-34"/>
                <a:cs typeface="+mj-cs"/>
              </a:rPr>
              <a:t> TF-IDF</a:t>
            </a:r>
          </a:p>
          <a:p>
            <a:pPr marL="342900" lvl="1" defTabSz="6858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</a:pPr>
            <a:endParaRPr lang="en-US" sz="2800" b="1" dirty="0">
              <a:latin typeface="CordiaUPC" panose="020B0304020202020204" pitchFamily="34" charset="-34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087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C8DE-6030-4B76-859A-69C1B695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75318-1A13-4BA0-9078-47A6D7C75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2400" dirty="0"/>
              <a:t>ขณะนี้ภาพรวมคนไข้มีความรู้สึกอย่างไร</a:t>
            </a:r>
          </a:p>
          <a:p>
            <a:pPr lvl="1"/>
            <a:r>
              <a:rPr lang="th-TH" sz="2000" dirty="0"/>
              <a:t>แต่ในภาพรวมส่วนใหญ่จาก</a:t>
            </a:r>
            <a:r>
              <a:rPr lang="en-US" sz="2000" dirty="0"/>
              <a:t> Bar Graph</a:t>
            </a:r>
            <a:r>
              <a:rPr lang="th-TH" sz="2000" dirty="0"/>
              <a:t>จะเห็นว่าที่เป็นคะแนน </a:t>
            </a:r>
            <a:r>
              <a:rPr lang="en-US" sz="2000" dirty="0"/>
              <a:t>2 </a:t>
            </a:r>
            <a:r>
              <a:rPr lang="th-TH" sz="2000" dirty="0"/>
              <a:t>หรือว่า </a:t>
            </a:r>
            <a:r>
              <a:rPr lang="en-US" sz="2000" dirty="0"/>
              <a:t>Positive </a:t>
            </a:r>
            <a:r>
              <a:rPr lang="th-TH" sz="2000" dirty="0"/>
              <a:t>นั้นยังสูงกว่า</a:t>
            </a:r>
            <a:r>
              <a:rPr lang="en-US" sz="2000" dirty="0"/>
              <a:t> Negative </a:t>
            </a:r>
            <a:r>
              <a:rPr lang="th-TH" sz="2000" dirty="0"/>
              <a:t>ซึ่งยังถือว่าผู้ที่ใช้บริการยังคงพอใจในการให้บริการของโรงพยาบาล</a:t>
            </a:r>
          </a:p>
          <a:p>
            <a:pPr marL="0" indent="0">
              <a:buNone/>
            </a:pPr>
            <a:endParaRPr lang="th-TH" sz="2400" dirty="0"/>
          </a:p>
          <a:p>
            <a:r>
              <a:rPr lang="th-TH" sz="2400" dirty="0"/>
              <a:t>สิ่งใดบ้างที่ทางโรงพยาบาลยังสามารถพัฒนาให้ดียิ่งขึ้น</a:t>
            </a:r>
          </a:p>
          <a:p>
            <a:pPr lvl="1"/>
            <a:r>
              <a:rPr lang="th-TH" sz="2000" dirty="0"/>
              <a:t>จากการอ่านผลใน </a:t>
            </a:r>
            <a:r>
              <a:rPr lang="en-US" sz="2000" dirty="0"/>
              <a:t>Rader Chart </a:t>
            </a:r>
            <a:r>
              <a:rPr lang="th-TH" sz="2000" dirty="0"/>
              <a:t>ด้าน</a:t>
            </a:r>
            <a:r>
              <a:rPr lang="en-US" sz="2000" dirty="0"/>
              <a:t>Negative </a:t>
            </a:r>
            <a:r>
              <a:rPr lang="th-TH" sz="2000" dirty="0"/>
              <a:t>คนไข้ยังไม่พอใจในเรื่อง</a:t>
            </a:r>
            <a:r>
              <a:rPr lang="en-US" sz="2000" dirty="0"/>
              <a:t> Service </a:t>
            </a:r>
            <a:r>
              <a:rPr lang="th-TH" sz="2000" dirty="0"/>
              <a:t>ซึ่งได้แก่ </a:t>
            </a:r>
            <a:r>
              <a:rPr lang="en-US" sz="2000" dirty="0"/>
              <a:t>service, care, treatment, surgery, disease, medical care </a:t>
            </a:r>
          </a:p>
          <a:p>
            <a:pPr marL="457200" lvl="1" indent="0"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548298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0D1C2-62E7-40B5-BB17-42F92906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improve my machine learning Models</a:t>
            </a:r>
            <a:endParaRPr lang="th-T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853E0E-8A12-4618-A6E4-E8E90316EB28}"/>
              </a:ext>
            </a:extLst>
          </p:cNvPr>
          <p:cNvSpPr/>
          <p:nvPr/>
        </p:nvSpPr>
        <p:spPr>
          <a:xfrm>
            <a:off x="1235138" y="2265473"/>
            <a:ext cx="9242362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defTabSz="6858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</a:pPr>
            <a:r>
              <a:rPr lang="th-TH" sz="2800" b="1" dirty="0">
                <a:latin typeface="CordiaUPC" panose="020B0304020202020204" pitchFamily="34" charset="-34"/>
                <a:cs typeface="+mj-cs"/>
              </a:rPr>
              <a:t>ค่าคะแนนของ </a:t>
            </a:r>
            <a:r>
              <a:rPr lang="en-US" sz="2800" b="1" dirty="0">
                <a:latin typeface="CordiaUPC" panose="020B0304020202020204" pitchFamily="34" charset="-34"/>
                <a:cs typeface="+mj-cs"/>
              </a:rPr>
              <a:t>F-1 Score </a:t>
            </a:r>
            <a:r>
              <a:rPr lang="th-TH" sz="2800" b="1" dirty="0">
                <a:latin typeface="CordiaUPC" panose="020B0304020202020204" pitchFamily="34" charset="-34"/>
                <a:cs typeface="+mj-cs"/>
              </a:rPr>
              <a:t>ที่ได้ทั้ง </a:t>
            </a:r>
            <a:r>
              <a:rPr lang="en-US" sz="2800" b="1" dirty="0">
                <a:latin typeface="CordiaUPC" panose="020B0304020202020204" pitchFamily="34" charset="-34"/>
                <a:cs typeface="+mj-cs"/>
              </a:rPr>
              <a:t>Bag-of-word</a:t>
            </a:r>
            <a:r>
              <a:rPr lang="th-TH" sz="2800" b="1" dirty="0">
                <a:latin typeface="CordiaUPC" panose="020B0304020202020204" pitchFamily="34" charset="-34"/>
                <a:cs typeface="+mj-cs"/>
              </a:rPr>
              <a:t> และ </a:t>
            </a:r>
            <a:r>
              <a:rPr lang="en-US" sz="2800" b="1" dirty="0">
                <a:latin typeface="CordiaUPC" panose="020B0304020202020204" pitchFamily="34" charset="-34"/>
                <a:cs typeface="+mj-cs"/>
              </a:rPr>
              <a:t>TF-IDF</a:t>
            </a:r>
            <a:r>
              <a:rPr lang="th-TH" sz="2800" b="1" dirty="0">
                <a:latin typeface="CordiaUPC" panose="020B0304020202020204" pitchFamily="34" charset="-34"/>
                <a:cs typeface="+mj-cs"/>
              </a:rPr>
              <a:t> ค่อนข้างต่ำเนื่องมาจาก </a:t>
            </a:r>
            <a:r>
              <a:rPr lang="en-US" sz="2800" b="1" dirty="0">
                <a:latin typeface="CordiaUPC" panose="020B0304020202020204" pitchFamily="34" charset="-34"/>
                <a:cs typeface="+mj-cs"/>
              </a:rPr>
              <a:t>comments </a:t>
            </a:r>
            <a:r>
              <a:rPr lang="th-TH" sz="2800" b="1" dirty="0">
                <a:latin typeface="CordiaUPC" panose="020B0304020202020204" pitchFamily="34" charset="-34"/>
                <a:cs typeface="+mj-cs"/>
              </a:rPr>
              <a:t>ของโรงพยาบาลพระราม </a:t>
            </a:r>
            <a:r>
              <a:rPr lang="en-US" sz="2800" b="1" dirty="0">
                <a:latin typeface="CordiaUPC" panose="020B0304020202020204" pitchFamily="34" charset="-34"/>
                <a:cs typeface="+mj-cs"/>
              </a:rPr>
              <a:t>9 </a:t>
            </a:r>
            <a:r>
              <a:rPr lang="th-TH" sz="2800" b="1" dirty="0">
                <a:latin typeface="CordiaUPC" panose="020B0304020202020204" pitchFamily="34" charset="-34"/>
                <a:cs typeface="+mj-cs"/>
              </a:rPr>
              <a:t>นั้นมีเพียง </a:t>
            </a:r>
            <a:r>
              <a:rPr lang="en-US" sz="2800" b="1" dirty="0">
                <a:latin typeface="CordiaUPC" panose="020B0304020202020204" pitchFamily="34" charset="-34"/>
                <a:cs typeface="+mj-cs"/>
              </a:rPr>
              <a:t>98 comments </a:t>
            </a:r>
            <a:r>
              <a:rPr lang="th-TH" sz="2800" b="1" dirty="0">
                <a:latin typeface="CordiaUPC" panose="020B0304020202020204" pitchFamily="34" charset="-34"/>
                <a:cs typeface="+mj-cs"/>
              </a:rPr>
              <a:t>ดังนั้นวิธีการที่จะทำให้ค่า </a:t>
            </a:r>
            <a:r>
              <a:rPr lang="en-US" sz="2800" b="1" dirty="0">
                <a:latin typeface="CordiaUPC" panose="020B0304020202020204" pitchFamily="34" charset="-34"/>
                <a:cs typeface="+mj-cs"/>
              </a:rPr>
              <a:t>F-1 Score </a:t>
            </a:r>
            <a:r>
              <a:rPr lang="th-TH" sz="2800" b="1" dirty="0">
                <a:latin typeface="CordiaUPC" panose="020B0304020202020204" pitchFamily="34" charset="-34"/>
                <a:cs typeface="+mj-cs"/>
              </a:rPr>
              <a:t>สูงขึ้นทางกลุ่มขอเสนอดังนี้</a:t>
            </a:r>
          </a:p>
          <a:p>
            <a:pPr marL="342900" lvl="1" defTabSz="6858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</a:pPr>
            <a:r>
              <a:rPr lang="en-US" sz="2800" b="1" dirty="0">
                <a:latin typeface="CordiaUPC" panose="020B0304020202020204" pitchFamily="34" charset="-34"/>
                <a:cs typeface="+mj-cs"/>
              </a:rPr>
              <a:t>1.</a:t>
            </a:r>
            <a:r>
              <a:rPr lang="th-TH" sz="2800" b="1" dirty="0">
                <a:latin typeface="CordiaUPC" panose="020B0304020202020204" pitchFamily="34" charset="-34"/>
                <a:cs typeface="+mj-cs"/>
              </a:rPr>
              <a:t>ใน</a:t>
            </a:r>
            <a:r>
              <a:rPr lang="th-TH" sz="2800" b="1" dirty="0" err="1">
                <a:latin typeface="CordiaUPC" panose="020B0304020202020204" pitchFamily="34" charset="-34"/>
                <a:cs typeface="+mj-cs"/>
              </a:rPr>
              <a:t>การทำ</a:t>
            </a:r>
            <a:r>
              <a:rPr lang="th-TH" sz="2800" b="1" dirty="0">
                <a:latin typeface="CordiaUPC" panose="020B0304020202020204" pitchFamily="34" charset="-34"/>
                <a:cs typeface="+mj-cs"/>
              </a:rPr>
              <a:t>นายจากความเห็นผู้มาใช้บริการทางกลุ่มเราได้นำค่าที่เป็น </a:t>
            </a:r>
            <a:r>
              <a:rPr lang="en-US" sz="2800" b="1" dirty="0">
                <a:latin typeface="CordiaUPC" panose="020B0304020202020204" pitchFamily="34" charset="-34"/>
                <a:cs typeface="+mj-cs"/>
              </a:rPr>
              <a:t>neutral </a:t>
            </a:r>
            <a:r>
              <a:rPr lang="th-TH" sz="2800" b="1" dirty="0">
                <a:latin typeface="CordiaUPC" panose="020B0304020202020204" pitchFamily="34" charset="-34"/>
                <a:cs typeface="+mj-cs"/>
              </a:rPr>
              <a:t>มารวมคิดด้วย ซึ่งถ้าไม่นำค่า </a:t>
            </a:r>
            <a:r>
              <a:rPr lang="en-US" sz="2800" b="1" dirty="0">
                <a:latin typeface="CordiaUPC" panose="020B0304020202020204" pitchFamily="34" charset="-34"/>
                <a:cs typeface="+mj-cs"/>
              </a:rPr>
              <a:t>neutral </a:t>
            </a:r>
            <a:r>
              <a:rPr lang="th-TH" sz="2800" b="1" dirty="0">
                <a:latin typeface="CordiaUPC" panose="020B0304020202020204" pitchFamily="34" charset="-34"/>
                <a:cs typeface="+mj-cs"/>
              </a:rPr>
              <a:t>มารวมจะทำให้ค่า </a:t>
            </a:r>
            <a:r>
              <a:rPr lang="en-US" sz="2800" b="1" dirty="0">
                <a:latin typeface="CordiaUPC" panose="020B0304020202020204" pitchFamily="34" charset="-34"/>
                <a:cs typeface="+mj-cs"/>
              </a:rPr>
              <a:t>F-1 Score </a:t>
            </a:r>
            <a:r>
              <a:rPr lang="th-TH" sz="2800" b="1" dirty="0">
                <a:latin typeface="CordiaUPC" panose="020B0304020202020204" pitchFamily="34" charset="-34"/>
                <a:cs typeface="+mj-cs"/>
              </a:rPr>
              <a:t>สูงขึ้น</a:t>
            </a:r>
          </a:p>
          <a:p>
            <a:pPr marL="342900" lvl="1" defTabSz="6858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</a:pPr>
            <a:r>
              <a:rPr lang="en-US" sz="2800" b="1" dirty="0">
                <a:latin typeface="CordiaUPC" panose="020B0304020202020204" pitchFamily="34" charset="-34"/>
                <a:cs typeface="+mj-cs"/>
              </a:rPr>
              <a:t>2.</a:t>
            </a:r>
            <a:r>
              <a:rPr lang="th-TH" sz="2800" b="1" dirty="0">
                <a:latin typeface="CordiaUPC" panose="020B0304020202020204" pitchFamily="34" charset="-34"/>
                <a:cs typeface="+mj-cs"/>
              </a:rPr>
              <a:t>เลือกใช้ </a:t>
            </a:r>
            <a:r>
              <a:rPr lang="en-US" sz="2800" b="1" dirty="0">
                <a:latin typeface="CordiaUPC" panose="020B0304020202020204" pitchFamily="34" charset="-34"/>
                <a:cs typeface="+mj-cs"/>
              </a:rPr>
              <a:t>hyper-parameter </a:t>
            </a:r>
            <a:r>
              <a:rPr lang="th-TH" sz="2800" b="1" dirty="0">
                <a:latin typeface="CordiaUPC" panose="020B0304020202020204" pitchFamily="34" charset="-34"/>
                <a:cs typeface="+mj-cs"/>
              </a:rPr>
              <a:t>ตัวอื่นที่ดีกว่านี้</a:t>
            </a:r>
            <a:endParaRPr lang="en-US" sz="2800" b="1" dirty="0">
              <a:latin typeface="CordiaUPC" panose="020B0304020202020204" pitchFamily="34" charset="-34"/>
              <a:cs typeface="+mj-cs"/>
            </a:endParaRPr>
          </a:p>
          <a:p>
            <a:pPr marL="342900" lvl="1" defTabSz="6858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5000"/>
            </a:pPr>
            <a:endParaRPr lang="en-US" sz="2800" b="1" dirty="0">
              <a:latin typeface="CordiaUPC" panose="020B0304020202020204" pitchFamily="34" charset="-34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465758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9F1BE-CBDE-4513-B897-BD01A1BE2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dirty="0">
                <a:latin typeface="CordiaUPC" panose="020B0304020202020204" pitchFamily="34" charset="-34"/>
                <a:cs typeface="CordiaUPC" panose="020B0304020202020204" pitchFamily="34" charset="-34"/>
              </a:rPr>
              <a:t>ผลลัพธ์ที่ได้จาก</a:t>
            </a:r>
            <a:r>
              <a:rPr lang="th-TH" sz="4400" b="1" dirty="0" err="1">
                <a:latin typeface="CordiaUPC" panose="020B0304020202020204" pitchFamily="34" charset="-34"/>
                <a:cs typeface="CordiaUPC" panose="020B0304020202020204" pitchFamily="34" charset="-34"/>
              </a:rPr>
              <a:t>การทำ</a:t>
            </a:r>
            <a:r>
              <a:rPr lang="th-TH" sz="4400" b="1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4400" b="1" dirty="0">
                <a:latin typeface="CordiaUPC" panose="020B0304020202020204" pitchFamily="34" charset="-34"/>
                <a:cs typeface="CordiaUPC" panose="020B0304020202020204" pitchFamily="34" charset="-34"/>
              </a:rPr>
              <a:t>Term Project</a:t>
            </a:r>
            <a:r>
              <a:rPr lang="th-TH" sz="4400" b="1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br>
              <a:rPr lang="th-TH" sz="4400" b="1" dirty="0">
                <a:latin typeface="CordiaUPC" panose="020B0304020202020204" pitchFamily="34" charset="-34"/>
                <a:cs typeface="CordiaUPC" panose="020B0304020202020204" pitchFamily="34" charset="-34"/>
              </a:rPr>
            </a:b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B109-4A6B-4F5D-850F-1BA81CB5D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280956"/>
          </a:xfrm>
        </p:spPr>
        <p:txBody>
          <a:bodyPr>
            <a:normAutofit fontScale="77500" lnSpcReduction="20000"/>
          </a:bodyPr>
          <a:lstStyle/>
          <a:p>
            <a:r>
              <a:rPr lang="th-TH" sz="3300" dirty="0">
                <a:latin typeface="CordiaUPC" panose="020B0304020202020204" pitchFamily="34" charset="-34"/>
              </a:rPr>
              <a:t>ทางกลุ่มคิดว่ายังสามารถพัฒนา </a:t>
            </a:r>
            <a:r>
              <a:rPr lang="en-US" sz="3300" dirty="0">
                <a:latin typeface="CordiaUPC" panose="020B0304020202020204" pitchFamily="34" charset="-34"/>
              </a:rPr>
              <a:t>Performance </a:t>
            </a:r>
            <a:r>
              <a:rPr lang="th-TH" sz="3300" dirty="0">
                <a:latin typeface="CordiaUPC" panose="020B0304020202020204" pitchFamily="34" charset="-34"/>
              </a:rPr>
              <a:t>ให้ดีขึ้นได้อีก จึงพยายามค้นคว้าจาก </a:t>
            </a:r>
            <a:r>
              <a:rPr lang="en-US" sz="3300" dirty="0">
                <a:latin typeface="CordiaUPC" panose="020B0304020202020204" pitchFamily="34" charset="-34"/>
              </a:rPr>
              <a:t>Website : machinelearningmastery.com </a:t>
            </a:r>
            <a:r>
              <a:rPr lang="th-TH" sz="3300" dirty="0">
                <a:latin typeface="CordiaUPC" panose="020B0304020202020204" pitchFamily="34" charset="-34"/>
              </a:rPr>
              <a:t>อ่านเจอหัวข้อ </a:t>
            </a:r>
            <a:r>
              <a:rPr lang="en-US" sz="3300" dirty="0">
                <a:latin typeface="CordiaUPC" panose="020B0304020202020204" pitchFamily="34" charset="-34"/>
              </a:rPr>
              <a:t>“32 Tips, Tricks and Hacks That You Can Use To Make Better Predictions” </a:t>
            </a:r>
            <a:r>
              <a:rPr lang="th-TH" sz="3300" dirty="0">
                <a:latin typeface="CordiaUPC" panose="020B0304020202020204" pitchFamily="34" charset="-34"/>
              </a:rPr>
              <a:t>และมีความเห็นว่าถ้าให้เลือก </a:t>
            </a:r>
            <a:r>
              <a:rPr lang="en-US" sz="3300" dirty="0">
                <a:latin typeface="CordiaUPC" panose="020B0304020202020204" pitchFamily="34" charset="-34"/>
              </a:rPr>
              <a:t>Improve Performance</a:t>
            </a:r>
            <a:r>
              <a:rPr lang="th-TH" sz="3300" dirty="0">
                <a:latin typeface="CordiaUPC" panose="020B0304020202020204" pitchFamily="34" charset="-34"/>
              </a:rPr>
              <a:t> จะเลือก</a:t>
            </a:r>
            <a:r>
              <a:rPr lang="th-TH" sz="3300" dirty="0" err="1">
                <a:latin typeface="CordiaUPC" panose="020B0304020202020204" pitchFamily="34" charset="-34"/>
              </a:rPr>
              <a:t>ทำใน</a:t>
            </a:r>
            <a:r>
              <a:rPr lang="th-TH" sz="3300" dirty="0">
                <a:latin typeface="CordiaUPC" panose="020B0304020202020204" pitchFamily="34" charset="-34"/>
              </a:rPr>
              <a:t>ส่วนของ </a:t>
            </a:r>
            <a:r>
              <a:rPr lang="en-US" sz="3300" dirty="0">
                <a:latin typeface="CordiaUPC" panose="020B0304020202020204" pitchFamily="34" charset="-34"/>
              </a:rPr>
              <a:t>Data </a:t>
            </a:r>
            <a:r>
              <a:rPr lang="th-TH" sz="3300" dirty="0">
                <a:latin typeface="CordiaUPC" panose="020B0304020202020204" pitchFamily="34" charset="-34"/>
              </a:rPr>
              <a:t>โดยจะ </a:t>
            </a:r>
            <a:r>
              <a:rPr lang="en-US" sz="3300" dirty="0">
                <a:latin typeface="CordiaUPC" panose="020B0304020202020204" pitchFamily="34" charset="-34"/>
              </a:rPr>
              <a:t>Clean Data</a:t>
            </a:r>
            <a:r>
              <a:rPr lang="th-TH" sz="3300" dirty="0">
                <a:latin typeface="CordiaUPC" panose="020B0304020202020204" pitchFamily="34" charset="-34"/>
              </a:rPr>
              <a:t> เพิ่ม เพราะเป็นไปได้ที่ข้อมูลที่ได้หลังจาก </a:t>
            </a:r>
            <a:r>
              <a:rPr lang="en-US" sz="3300" dirty="0">
                <a:latin typeface="CordiaUPC" panose="020B0304020202020204" pitchFamily="34" charset="-34"/>
              </a:rPr>
              <a:t>Scrap </a:t>
            </a:r>
            <a:r>
              <a:rPr lang="th-TH" sz="3300" dirty="0">
                <a:latin typeface="CordiaUPC" panose="020B0304020202020204" pitchFamily="34" charset="-34"/>
              </a:rPr>
              <a:t>และ </a:t>
            </a:r>
            <a:r>
              <a:rPr lang="en-US" sz="3300" dirty="0">
                <a:latin typeface="CordiaUPC" panose="020B0304020202020204" pitchFamily="34" charset="-34"/>
              </a:rPr>
              <a:t>Translate </a:t>
            </a:r>
            <a:r>
              <a:rPr lang="th-TH" sz="3300" dirty="0">
                <a:latin typeface="CordiaUPC" panose="020B0304020202020204" pitchFamily="34" charset="-34"/>
              </a:rPr>
              <a:t>อาจมีข้อมูลที่ยังไม่ </a:t>
            </a:r>
            <a:r>
              <a:rPr lang="en-US" sz="3300" dirty="0">
                <a:latin typeface="CordiaUPC" panose="020B0304020202020204" pitchFamily="34" charset="-34"/>
              </a:rPr>
              <a:t>clean </a:t>
            </a:r>
            <a:r>
              <a:rPr lang="th-TH" sz="3300" dirty="0">
                <a:latin typeface="CordiaUPC" panose="020B0304020202020204" pitchFamily="34" charset="-34"/>
              </a:rPr>
              <a:t>ปะปนมาด้วย เช่น </a:t>
            </a:r>
            <a:r>
              <a:rPr lang="en-US" sz="3300" dirty="0">
                <a:latin typeface="CordiaUPC" panose="020B0304020202020204" pitchFamily="34" charset="-34"/>
              </a:rPr>
              <a:t>Comment </a:t>
            </a:r>
            <a:r>
              <a:rPr lang="th-TH" sz="3300" dirty="0">
                <a:latin typeface="CordiaUPC" panose="020B0304020202020204" pitchFamily="34" charset="-34"/>
              </a:rPr>
              <a:t>ตอนเป็นภาษาไทยเป็นการชมเชย แต่หลังจากแปลภาษาแล้ว </a:t>
            </a:r>
            <a:r>
              <a:rPr lang="en-US" sz="3300" dirty="0">
                <a:latin typeface="CordiaUPC" panose="020B0304020202020204" pitchFamily="34" charset="-34"/>
              </a:rPr>
              <a:t>Comment</a:t>
            </a:r>
            <a:r>
              <a:rPr lang="th-TH" sz="3300" dirty="0">
                <a:latin typeface="CordiaUPC" panose="020B0304020202020204" pitchFamily="34" charset="-34"/>
              </a:rPr>
              <a:t> อาจถูกแปลเป็นไปในทางตำหนิ เป็นต้น</a:t>
            </a:r>
            <a:r>
              <a:rPr lang="en-US" sz="3300" dirty="0">
                <a:latin typeface="CordiaUPC" panose="020B0304020202020204" pitchFamily="34" charset="-34"/>
              </a:rPr>
              <a:t> </a:t>
            </a:r>
            <a:endParaRPr lang="th-TH" sz="3300" dirty="0">
              <a:latin typeface="CordiaUPC" panose="020B0304020202020204" pitchFamily="34" charset="-34"/>
            </a:endParaRPr>
          </a:p>
          <a:p>
            <a:endParaRPr lang="th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B62CAC-A459-4454-A2FD-C7B9C9A9021D}"/>
              </a:ext>
            </a:extLst>
          </p:cNvPr>
          <p:cNvSpPr txBox="1"/>
          <p:nvPr/>
        </p:nvSpPr>
        <p:spPr>
          <a:xfrm>
            <a:off x="1383918" y="4533546"/>
            <a:ext cx="86659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References</a:t>
            </a:r>
            <a:r>
              <a:rPr lang="th-TH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: https://machinelearningmastery.com/machine-learning-performance-improvement-cheat-sheet/</a:t>
            </a:r>
          </a:p>
          <a:p>
            <a:endParaRPr lang="en-US" sz="24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47100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8E2C-2C58-4687-B6B8-5FF1FAD3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66179"/>
          </a:xfrm>
        </p:spPr>
        <p:txBody>
          <a:bodyPr/>
          <a:lstStyle/>
          <a:p>
            <a:r>
              <a:rPr lang="en-US" sz="4000" dirty="0"/>
              <a:t>Import Utilities</a:t>
            </a:r>
            <a:br>
              <a:rPr lang="ko-KR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cs typeface="Arial" pitchFamily="34" charset="0"/>
              </a:rPr>
            </a:b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5BE3FE-23BC-416D-9549-C122A5DEC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855" y="96516"/>
            <a:ext cx="5974277" cy="30286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7596F4-31AA-4F46-A9AB-BCFD71380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855" y="3125165"/>
            <a:ext cx="5974277" cy="2673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44241-7DE5-4856-98C6-E533668EC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855" y="5798916"/>
            <a:ext cx="5974277" cy="96256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124F8AD-EEEE-47AF-8588-E0E09E0824F2}"/>
              </a:ext>
            </a:extLst>
          </p:cNvPr>
          <p:cNvSpPr txBox="1">
            <a:spLocks/>
          </p:cNvSpPr>
          <p:nvPr/>
        </p:nvSpPr>
        <p:spPr>
          <a:xfrm>
            <a:off x="646111" y="1429975"/>
            <a:ext cx="9404723" cy="84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Web Scraping</a:t>
            </a:r>
            <a:br>
              <a:rPr lang="ko-KR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cs typeface="Arial" pitchFamily="34" charset="0"/>
              </a:rPr>
            </a:br>
            <a:endParaRPr lang="th-TH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C4844D3-A902-44F4-BB90-FEB8EC1D46FD}"/>
              </a:ext>
            </a:extLst>
          </p:cNvPr>
          <p:cNvSpPr txBox="1">
            <a:spLocks/>
          </p:cNvSpPr>
          <p:nvPr/>
        </p:nvSpPr>
        <p:spPr>
          <a:xfrm>
            <a:off x="646111" y="2158779"/>
            <a:ext cx="4660740" cy="26737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altLang="ko-KR" sz="2400" b="1" dirty="0">
                <a:solidFill>
                  <a:schemeClr val="tx1"/>
                </a:solidFill>
              </a:rPr>
              <a:t>ดึงข้อมูลความเห็นจากผู้ที่มาใช้บริการโรงพยาบาล โดยสร้าง</a:t>
            </a:r>
            <a:r>
              <a:rPr lang="en-US" altLang="ko-KR" sz="2000" b="1" dirty="0">
                <a:solidFill>
                  <a:schemeClr val="tx1"/>
                </a:solidFill>
                <a:cs typeface="Arial" pitchFamily="34" charset="0"/>
              </a:rPr>
              <a:t>Function </a:t>
            </a:r>
            <a:r>
              <a:rPr lang="en-US" altLang="ko-KR" sz="2000" b="1" dirty="0" err="1">
                <a:solidFill>
                  <a:schemeClr val="tx1"/>
                </a:solidFill>
                <a:cs typeface="Arial" pitchFamily="34" charset="0"/>
              </a:rPr>
              <a:t>Honestdoc</a:t>
            </a:r>
            <a:r>
              <a:rPr lang="en-US" altLang="ko-KR" sz="2000" b="1" dirty="0">
                <a:solidFill>
                  <a:schemeClr val="tx1"/>
                </a:solidFill>
                <a:cs typeface="Arial" pitchFamily="34" charset="0"/>
              </a:rPr>
              <a:t> comment </a:t>
            </a:r>
            <a:endParaRPr lang="th-TH" altLang="ko-KR" sz="2000" b="1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th-TH" altLang="ko-KR" sz="2400" b="1" dirty="0">
                <a:solidFill>
                  <a:schemeClr val="tx1"/>
                </a:solidFill>
              </a:rPr>
              <a:t>เพื่อ</a:t>
            </a:r>
            <a:r>
              <a:rPr lang="th-TH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cs typeface="Arial" pitchFamily="34" charset="0"/>
              </a:rPr>
              <a:t>create connection</a:t>
            </a:r>
          </a:p>
          <a:p>
            <a:pPr marL="457200" indent="-457200">
              <a:buAutoNum type="arabicPeriod"/>
            </a:pPr>
            <a:r>
              <a:rPr lang="th-TH" sz="2400" b="1" dirty="0">
                <a:solidFill>
                  <a:schemeClr val="tx1"/>
                </a:solidFill>
              </a:rPr>
              <a:t>เพื่อ</a:t>
            </a:r>
            <a:r>
              <a:rPr lang="th-TH" sz="2000" b="1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  <a:cs typeface="Arial" pitchFamily="34" charset="0"/>
              </a:rPr>
              <a:t>scrape comment and score</a:t>
            </a:r>
          </a:p>
          <a:p>
            <a:pPr marL="457200" indent="-457200">
              <a:buFontTx/>
              <a:buAutoNum type="arabicPeriod"/>
            </a:pPr>
            <a:r>
              <a:rPr lang="th-TH" sz="2400" b="1" dirty="0">
                <a:solidFill>
                  <a:schemeClr val="tx1"/>
                </a:solidFill>
              </a:rPr>
              <a:t>เพื่อ</a:t>
            </a:r>
            <a:r>
              <a:rPr lang="th-TH" sz="2000" b="1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tx1"/>
                </a:solidFill>
                <a:cs typeface="Arial" pitchFamily="34" charset="0"/>
              </a:rPr>
              <a:t>extract each item</a:t>
            </a:r>
            <a:endParaRPr lang="en-US" sz="2000" b="1" dirty="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768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1A48-1FB9-4CB3-893D-1CA05CDB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Import Utilities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DAEE2-BF2D-46F6-A9D6-E009CF651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0" t="34861" r="45312" b="39861"/>
          <a:stretch/>
        </p:blipFill>
        <p:spPr>
          <a:xfrm>
            <a:off x="646109" y="4065943"/>
            <a:ext cx="6524623" cy="1949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72F8C-4166-4A3E-8DBD-38DA65AE0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03" t="53274" r="29687" b="39305"/>
          <a:stretch/>
        </p:blipFill>
        <p:spPr>
          <a:xfrm>
            <a:off x="646109" y="1745997"/>
            <a:ext cx="9065449" cy="5724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5914832-AD6D-401A-A11A-B196EB9B76EA}"/>
              </a:ext>
            </a:extLst>
          </p:cNvPr>
          <p:cNvSpPr txBox="1">
            <a:spLocks/>
          </p:cNvSpPr>
          <p:nvPr/>
        </p:nvSpPr>
        <p:spPr>
          <a:xfrm>
            <a:off x="518092" y="2367136"/>
            <a:ext cx="6524623" cy="12335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ดึงข้อมูล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  <a:cs typeface="+mn-cs"/>
              </a:rPr>
              <a:t>comment</a:t>
            </a:r>
            <a:r>
              <a:rPr lang="en-US" sz="2400" b="1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th-TH" sz="2400" b="1" dirty="0">
                <a:solidFill>
                  <a:schemeClr val="tx1"/>
                </a:solidFill>
              </a:rPr>
              <a:t>โรงพยาบาลพระราม</a:t>
            </a:r>
            <a:r>
              <a:rPr lang="en-US" sz="2000" b="1" dirty="0">
                <a:solidFill>
                  <a:schemeClr val="tx1"/>
                </a:solidFill>
                <a:cs typeface="Arial" pitchFamily="34" charset="0"/>
              </a:rPr>
              <a:t>9 </a:t>
            </a:r>
            <a:r>
              <a:rPr lang="th-TH" sz="2400" b="1" dirty="0">
                <a:solidFill>
                  <a:schemeClr val="tx1"/>
                </a:solidFill>
              </a:rPr>
              <a:t>ขั้นตอนนี้ใช้เวลาค่อนข้างนานขึ้นกับจำนวน</a:t>
            </a:r>
            <a:r>
              <a:rPr lang="en-US" sz="2000" b="1" dirty="0">
                <a:solidFill>
                  <a:schemeClr val="tx1"/>
                </a:solidFill>
                <a:cs typeface="+mn-cs"/>
              </a:rPr>
              <a:t>comment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th-TH" sz="2400" b="1" dirty="0">
                <a:solidFill>
                  <a:schemeClr val="tx1"/>
                </a:solidFill>
              </a:rPr>
              <a:t>ของผู้มาใช้บริการ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B218668-47D8-4FF1-BE7D-BA2675E1058F}"/>
              </a:ext>
            </a:extLst>
          </p:cNvPr>
          <p:cNvSpPr txBox="1">
            <a:spLocks/>
          </p:cNvSpPr>
          <p:nvPr/>
        </p:nvSpPr>
        <p:spPr>
          <a:xfrm>
            <a:off x="7551591" y="4160666"/>
            <a:ext cx="3463739" cy="12335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สร้าง</a:t>
            </a:r>
            <a:r>
              <a:rPr lang="th-TH" sz="2400" b="1" dirty="0" err="1">
                <a:solidFill>
                  <a:schemeClr val="tx1"/>
                </a:solidFill>
              </a:rPr>
              <a:t>ฟั</a:t>
            </a:r>
            <a:r>
              <a:rPr lang="th-TH" sz="2400" b="1" dirty="0">
                <a:solidFill>
                  <a:schemeClr val="tx1"/>
                </a:solidFill>
              </a:rPr>
              <a:t>งก</a:t>
            </a:r>
            <a:r>
              <a:rPr lang="th-TH" sz="2400" b="1" dirty="0" err="1">
                <a:solidFill>
                  <a:schemeClr val="tx1"/>
                </a:solidFill>
              </a:rPr>
              <a:t>์ชั่น</a:t>
            </a:r>
            <a:r>
              <a:rPr lang="th-TH" sz="2400" b="1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(Function) th2en </a:t>
            </a:r>
            <a:r>
              <a:rPr lang="th-TH" sz="2400" b="1" dirty="0">
                <a:solidFill>
                  <a:schemeClr val="tx1"/>
                </a:solidFill>
              </a:rPr>
              <a:t>เพื่อแปลงภาษาไทยเป็นภาษาอังกฤษ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887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F060-C037-4516-B5A3-22328E6F4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Import Utilities</a:t>
            </a:r>
            <a:endParaRPr lang="th-T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B276569-286A-4C13-8E52-2927AC39F4AE}"/>
              </a:ext>
            </a:extLst>
          </p:cNvPr>
          <p:cNvSpPr txBox="1">
            <a:spLocks/>
          </p:cNvSpPr>
          <p:nvPr/>
        </p:nvSpPr>
        <p:spPr>
          <a:xfrm>
            <a:off x="518092" y="3638644"/>
            <a:ext cx="6524623" cy="2472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400" b="1" dirty="0">
                <a:solidFill>
                  <a:schemeClr val="tx1"/>
                </a:solidFill>
              </a:rPr>
              <a:t>สร้าง </a:t>
            </a:r>
            <a:r>
              <a:rPr lang="en-US" sz="2000" b="1" dirty="0">
                <a:solidFill>
                  <a:schemeClr val="tx1"/>
                </a:solidFill>
              </a:rPr>
              <a:t>progress-bar</a:t>
            </a:r>
            <a:r>
              <a:rPr lang="th-TH" sz="2400" b="1" dirty="0">
                <a:solidFill>
                  <a:schemeClr val="tx1"/>
                </a:solidFill>
              </a:rPr>
              <a:t> ด้วย </a:t>
            </a:r>
            <a:r>
              <a:rPr lang="en-US" sz="2000" b="1" dirty="0" err="1">
                <a:solidFill>
                  <a:schemeClr val="tx1"/>
                </a:solidFill>
              </a:rPr>
              <a:t>tqdm</a:t>
            </a:r>
            <a:r>
              <a:rPr lang="th-TH" sz="2400" b="1" dirty="0">
                <a:solidFill>
                  <a:schemeClr val="tx1"/>
                </a:solidFill>
              </a:rPr>
              <a:t>  เพื่อเอาไว้ดู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progression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th-TH" sz="2400" b="1" dirty="0">
                <a:solidFill>
                  <a:schemeClr val="tx1"/>
                </a:solidFill>
              </a:rPr>
              <a:t>และ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estimate TTC </a:t>
            </a:r>
            <a:endParaRPr lang="th-TH" sz="2000" b="1" dirty="0">
              <a:solidFill>
                <a:schemeClr val="tx1"/>
              </a:solidFill>
            </a:endParaRPr>
          </a:p>
          <a:p>
            <a:r>
              <a:rPr lang="th-TH" sz="2000" b="1" dirty="0">
                <a:solidFill>
                  <a:schemeClr val="tx1"/>
                </a:solidFill>
              </a:rPr>
              <a:t>     </a:t>
            </a:r>
            <a:r>
              <a:rPr lang="en-US" sz="2000" b="1" dirty="0">
                <a:solidFill>
                  <a:schemeClr val="tx1"/>
                </a:solidFill>
              </a:rPr>
              <a:t>(Time To Completion) </a:t>
            </a:r>
            <a:r>
              <a:rPr lang="th-TH" sz="2400" b="1" dirty="0">
                <a:solidFill>
                  <a:schemeClr val="tx1"/>
                </a:solidFill>
              </a:rPr>
              <a:t>ของ </a:t>
            </a:r>
            <a:r>
              <a:rPr lang="en-US" sz="2000" b="1" dirty="0">
                <a:solidFill>
                  <a:schemeClr val="tx1"/>
                </a:solidFill>
              </a:rPr>
              <a:t>function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th-TH" sz="2400" b="1" dirty="0">
                <a:solidFill>
                  <a:schemeClr val="tx1"/>
                </a:solidFill>
              </a:rPr>
              <a:t>และ </a:t>
            </a:r>
            <a:r>
              <a:rPr lang="en-US" sz="2000" b="1" dirty="0">
                <a:solidFill>
                  <a:schemeClr val="tx1"/>
                </a:solidFill>
              </a:rPr>
              <a:t>loop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th-TH" sz="2400" b="1" dirty="0">
                <a:solidFill>
                  <a:schemeClr val="tx1"/>
                </a:solidFill>
              </a:rPr>
              <a:t>หมายเหตุ</a:t>
            </a:r>
            <a:r>
              <a:rPr lang="en-US" sz="2400" b="1" dirty="0">
                <a:solidFill>
                  <a:schemeClr val="tx1"/>
                </a:solidFill>
              </a:rPr>
              <a:t>: </a:t>
            </a:r>
            <a:r>
              <a:rPr lang="th-TH" sz="2400" b="1" dirty="0">
                <a:solidFill>
                  <a:schemeClr val="tx1"/>
                </a:solidFill>
              </a:rPr>
              <a:t>โดยผลลัพธ์ที่ได้จะบอกว่าสามารถแปลงจากไทยเป็นภาษาอังกฤษได้ทั้งหมดหรือไม่ ในกรณีนี้คือ แปลงได้</a:t>
            </a:r>
            <a:r>
              <a:rPr lang="en-US" sz="2400" b="1" dirty="0">
                <a:solidFill>
                  <a:schemeClr val="tx1"/>
                </a:solidFill>
              </a:rPr>
              <a:t> 100%</a:t>
            </a:r>
            <a:endParaRPr lang="th-TH" sz="2400" b="1" dirty="0">
              <a:solidFill>
                <a:schemeClr val="tx1"/>
              </a:solidFill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  <a:p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2B85D7-3EA4-47E0-99BF-77EBBAD14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29583" r="43516" b="50000"/>
          <a:stretch/>
        </p:blipFill>
        <p:spPr>
          <a:xfrm>
            <a:off x="518092" y="1676400"/>
            <a:ext cx="6240464" cy="140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32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1376</TotalTime>
  <Words>1534</Words>
  <Application>Microsoft Office PowerPoint</Application>
  <PresentationFormat>Widescreen</PresentationFormat>
  <Paragraphs>204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Century Gothic</vt:lpstr>
      <vt:lpstr>CordiaUPC</vt:lpstr>
      <vt:lpstr>Wingdings 3</vt:lpstr>
      <vt:lpstr>Ion</vt:lpstr>
      <vt:lpstr>Praram 9 Hospital Bangkok</vt:lpstr>
      <vt:lpstr>Agenda</vt:lpstr>
      <vt:lpstr>Agenda</vt:lpstr>
      <vt:lpstr>Import Utilities </vt:lpstr>
      <vt:lpstr>Import Utilities</vt:lpstr>
      <vt:lpstr>Import Utilities</vt:lpstr>
      <vt:lpstr>Import Utilities </vt:lpstr>
      <vt:lpstr>Import Utilities</vt:lpstr>
      <vt:lpstr>Import Utilities</vt:lpstr>
      <vt:lpstr>Import Utilities</vt:lpstr>
      <vt:lpstr>Import Utilities</vt:lpstr>
      <vt:lpstr>Read Data</vt:lpstr>
      <vt:lpstr>Sentence-level sentiment</vt:lpstr>
      <vt:lpstr>Sentence-level sentiment</vt:lpstr>
      <vt:lpstr>Parse</vt:lpstr>
      <vt:lpstr>Extract Noun Phrase </vt:lpstr>
      <vt:lpstr>Put Information into DataFrame </vt:lpstr>
      <vt:lpstr>Put Information into DataFrame</vt:lpstr>
      <vt:lpstr>Put Information into DataFrame</vt:lpstr>
      <vt:lpstr>Split dataframe into positive and negative sentiment  </vt:lpstr>
      <vt:lpstr>Word Cloud Representation</vt:lpstr>
      <vt:lpstr>Word Cloud Representation</vt:lpstr>
      <vt:lpstr>Word Cloud Representation</vt:lpstr>
      <vt:lpstr>Word Cloud Representation</vt:lpstr>
      <vt:lpstr>Word Cloud Representation</vt:lpstr>
      <vt:lpstr>Word Cloud Representation</vt:lpstr>
      <vt:lpstr>Word Cloud Representation</vt:lpstr>
      <vt:lpstr>Plot Radar Chart</vt:lpstr>
      <vt:lpstr>Plot Radar Chart</vt:lpstr>
      <vt:lpstr>Plot Radar Chart</vt:lpstr>
      <vt:lpstr>Splitting our dataset into Training and Validation Set</vt:lpstr>
      <vt:lpstr>Comparison Graph</vt:lpstr>
      <vt:lpstr>Comparison Graph</vt:lpstr>
      <vt:lpstr>Comparison Graph</vt:lpstr>
      <vt:lpstr>Comparison Graph</vt:lpstr>
      <vt:lpstr>Extracting Features from cleaned comments</vt:lpstr>
      <vt:lpstr>Extracting Features from cleaned comments</vt:lpstr>
      <vt:lpstr>Splitting our dataset into Training and Validation Set </vt:lpstr>
      <vt:lpstr>Splitting our dataset into Training and Validation Set </vt:lpstr>
      <vt:lpstr>Splitting our dataset into Training and Validation Set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Model Comparison </vt:lpstr>
      <vt:lpstr>Model Comparison</vt:lpstr>
      <vt:lpstr>Evaluating the model</vt:lpstr>
      <vt:lpstr>Evaluating the model</vt:lpstr>
      <vt:lpstr>Playing around with auto-sklearn</vt:lpstr>
      <vt:lpstr>Playing around with auto-sklearn</vt:lpstr>
      <vt:lpstr>Playing around with auto-sklearn</vt:lpstr>
      <vt:lpstr>Playing around with auto-sklearn</vt:lpstr>
      <vt:lpstr>Result</vt:lpstr>
      <vt:lpstr>How to improve my machine learning Models</vt:lpstr>
      <vt:lpstr>ผลลัพธ์ที่ได้จากการทำ Term Project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Praram 9 Hospital</dc:title>
  <dc:creator>Sirichai Chotichatmala</dc:creator>
  <cp:lastModifiedBy>Sirichai Chotichatmala</cp:lastModifiedBy>
  <cp:revision>99</cp:revision>
  <dcterms:created xsi:type="dcterms:W3CDTF">2020-04-22T16:26:05Z</dcterms:created>
  <dcterms:modified xsi:type="dcterms:W3CDTF">2020-04-27T13:53:16Z</dcterms:modified>
</cp:coreProperties>
</file>